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910" r:id="rId2"/>
    <p:sldId id="885" r:id="rId3"/>
    <p:sldId id="817" r:id="rId4"/>
    <p:sldId id="819" r:id="rId5"/>
    <p:sldId id="886" r:id="rId6"/>
    <p:sldId id="810" r:id="rId7"/>
    <p:sldId id="955" r:id="rId8"/>
    <p:sldId id="936" r:id="rId9"/>
    <p:sldId id="937" r:id="rId10"/>
    <p:sldId id="938" r:id="rId11"/>
    <p:sldId id="939" r:id="rId12"/>
    <p:sldId id="940" r:id="rId13"/>
    <p:sldId id="942" r:id="rId14"/>
    <p:sldId id="941" r:id="rId15"/>
    <p:sldId id="956" r:id="rId16"/>
    <p:sldId id="917" r:id="rId17"/>
    <p:sldId id="918" r:id="rId18"/>
    <p:sldId id="919" r:id="rId19"/>
    <p:sldId id="920" r:id="rId20"/>
    <p:sldId id="921" r:id="rId21"/>
    <p:sldId id="922" r:id="rId22"/>
    <p:sldId id="862" r:id="rId23"/>
    <p:sldId id="861" r:id="rId24"/>
    <p:sldId id="860" r:id="rId25"/>
    <p:sldId id="863" r:id="rId26"/>
    <p:sldId id="957" r:id="rId27"/>
    <p:sldId id="958" r:id="rId2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104" userDrawn="1">
          <p15:clr>
            <a:srgbClr val="A4A3A4"/>
          </p15:clr>
        </p15:guide>
        <p15:guide id="2" pos="28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385D8A"/>
    <a:srgbClr val="376092"/>
    <a:srgbClr val="009AD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2" autoAdjust="0"/>
    <p:restoredTop sz="85776" autoAdjust="0"/>
  </p:normalViewPr>
  <p:slideViewPr>
    <p:cSldViewPr showGuides="1">
      <p:cViewPr varScale="1">
        <p:scale>
          <a:sx n="133" d="100"/>
          <a:sy n="133" d="100"/>
        </p:scale>
        <p:origin x="-150" y="-90"/>
      </p:cViewPr>
      <p:guideLst>
        <p:guide orient="horz" pos="1104"/>
        <p:guide pos="288"/>
      </p:guideLst>
    </p:cSldViewPr>
  </p:slideViewPr>
  <p:notesTextViewPr>
    <p:cViewPr>
      <p:scale>
        <a:sx n="3" d="2"/>
        <a:sy n="3" d="2"/>
      </p:scale>
      <p:origin x="0" y="0"/>
    </p:cViewPr>
  </p:notesTextViewPr>
  <p:notesViewPr>
    <p:cSldViewPr>
      <p:cViewPr varScale="1">
        <p:scale>
          <a:sx n="67" d="100"/>
          <a:sy n="67" d="100"/>
        </p:scale>
        <p:origin x="2736" y="7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5611C55-AEEE-462B-B4E1-BBB1E723CDE0}" type="datetimeFigureOut">
              <a:rPr lang="en-US" smtClean="0"/>
              <a:pPr/>
              <a:t>3/9/2015</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2C5D4CC-EEE1-4960-BC0C-825BE410A6FD}" type="slidenum">
              <a:rPr lang="en-US" smtClean="0"/>
              <a:pPr/>
              <a:t>‹#›</a:t>
            </a:fld>
            <a:endParaRPr lang="en-US"/>
          </a:p>
        </p:txBody>
      </p:sp>
    </p:spTree>
    <p:extLst>
      <p:ext uri="{BB962C8B-B14F-4D97-AF65-F5344CB8AC3E}">
        <p14:creationId xmlns="" xmlns:p14="http://schemas.microsoft.com/office/powerpoint/2010/main" val="3714583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2" tIns="48331" rIns="96662"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2" tIns="48331" rIns="96662" bIns="48331" rtlCol="0"/>
          <a:lstStyle>
            <a:lvl1pPr algn="r" fontAlgn="auto">
              <a:spcBef>
                <a:spcPts val="0"/>
              </a:spcBef>
              <a:spcAft>
                <a:spcPts val="0"/>
              </a:spcAft>
              <a:defRPr sz="1300" smtClean="0">
                <a:latin typeface="+mn-lt"/>
                <a:cs typeface="+mn-cs"/>
              </a:defRPr>
            </a:lvl1pPr>
          </a:lstStyle>
          <a:p>
            <a:pPr>
              <a:defRPr/>
            </a:pPr>
            <a:fld id="{83663BFA-6EA6-4F8F-AFD8-A4E40BED3B22}" type="datetimeFigureOut">
              <a:rPr lang="en-US"/>
              <a:pPr>
                <a:defRPr/>
              </a:pPr>
              <a:t>3/9/2015</a:t>
            </a:fld>
            <a:endParaRPr lang="en-US"/>
          </a:p>
        </p:txBody>
      </p:sp>
      <p:sp>
        <p:nvSpPr>
          <p:cNvPr id="4" name="Slide Image Placeholder 3"/>
          <p:cNvSpPr>
            <a:spLocks noGrp="1" noRot="1" noChangeAspect="1"/>
          </p:cNvSpPr>
          <p:nvPr>
            <p:ph type="sldImg" idx="2"/>
          </p:nvPr>
        </p:nvSpPr>
        <p:spPr>
          <a:xfrm>
            <a:off x="1257300" y="719138"/>
            <a:ext cx="4802188" cy="3600450"/>
          </a:xfrm>
          <a:prstGeom prst="rect">
            <a:avLst/>
          </a:prstGeom>
          <a:noFill/>
          <a:ln w="12700">
            <a:solidFill>
              <a:prstClr val="black"/>
            </a:solidFill>
          </a:ln>
        </p:spPr>
        <p:txBody>
          <a:bodyPr vert="horz" lIns="96662" tIns="48331" rIns="96662"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2" tIns="48331" rIns="96662"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2" tIns="48331" rIns="96662"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2" tIns="48331" rIns="96662" bIns="48331" rtlCol="0" anchor="b"/>
          <a:lstStyle>
            <a:lvl1pPr algn="r" fontAlgn="auto">
              <a:spcBef>
                <a:spcPts val="0"/>
              </a:spcBef>
              <a:spcAft>
                <a:spcPts val="0"/>
              </a:spcAft>
              <a:defRPr sz="1300" smtClean="0">
                <a:latin typeface="+mn-lt"/>
                <a:cs typeface="+mn-cs"/>
              </a:defRPr>
            </a:lvl1pPr>
          </a:lstStyle>
          <a:p>
            <a:pPr>
              <a:defRPr/>
            </a:pPr>
            <a:fld id="{F26427DA-34C7-4E96-9786-E0A32AAB2659}" type="slidenum">
              <a:rPr lang="en-US"/>
              <a:pPr>
                <a:defRPr/>
              </a:pPr>
              <a:t>‹#›</a:t>
            </a:fld>
            <a:endParaRPr lang="en-US"/>
          </a:p>
        </p:txBody>
      </p:sp>
    </p:spTree>
    <p:extLst>
      <p:ext uri="{BB962C8B-B14F-4D97-AF65-F5344CB8AC3E}">
        <p14:creationId xmlns="" xmlns:p14="http://schemas.microsoft.com/office/powerpoint/2010/main" val="20811116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235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FE0C220-16A1-4083-B0FB-567AE89367CC}" type="slidenum">
              <a:rPr lang="en-US"/>
              <a:pPr fontAlgn="base">
                <a:spcBef>
                  <a:spcPct val="0"/>
                </a:spcBef>
                <a:spcAft>
                  <a:spcPct val="0"/>
                </a:spcAft>
              </a:pPr>
              <a:t>1</a:t>
            </a:fld>
            <a:endParaRPr lang="en-US" dirty="0"/>
          </a:p>
        </p:txBody>
      </p:sp>
      <p:sp>
        <p:nvSpPr>
          <p:cNvPr id="23557" name="Date Placeholder 4"/>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C1C2204-8121-4477-84B5-8425D60FFD15}" type="datetime1">
              <a:rPr lang="en-US"/>
              <a:pPr fontAlgn="base">
                <a:spcBef>
                  <a:spcPct val="0"/>
                </a:spcBef>
                <a:spcAft>
                  <a:spcPct val="0"/>
                </a:spcAft>
              </a:pPr>
              <a:t>3/9/2015</a:t>
            </a:fld>
            <a:endParaRPr lang="en-US" dirty="0"/>
          </a:p>
        </p:txBody>
      </p:sp>
    </p:spTree>
    <p:extLst>
      <p:ext uri="{BB962C8B-B14F-4D97-AF65-F5344CB8AC3E}">
        <p14:creationId xmlns="" xmlns:p14="http://schemas.microsoft.com/office/powerpoint/2010/main" val="2693336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13455" indent="-274406">
              <a:defRPr>
                <a:solidFill>
                  <a:schemeClr val="tx1"/>
                </a:solidFill>
                <a:latin typeface="Calibri" pitchFamily="34" charset="0"/>
              </a:defRPr>
            </a:lvl2pPr>
            <a:lvl3pPr marL="1097623" indent="-219525">
              <a:defRPr>
                <a:solidFill>
                  <a:schemeClr val="tx1"/>
                </a:solidFill>
                <a:latin typeface="Calibri" pitchFamily="34" charset="0"/>
              </a:defRPr>
            </a:lvl3pPr>
            <a:lvl4pPr marL="1536672" indent="-219525">
              <a:defRPr>
                <a:solidFill>
                  <a:schemeClr val="tx1"/>
                </a:solidFill>
                <a:latin typeface="Calibri" pitchFamily="34" charset="0"/>
              </a:defRPr>
            </a:lvl4pPr>
            <a:lvl5pPr marL="1975721" indent="-219525">
              <a:defRPr>
                <a:solidFill>
                  <a:schemeClr val="tx1"/>
                </a:solidFill>
                <a:latin typeface="Calibri" pitchFamily="34" charset="0"/>
              </a:defRPr>
            </a:lvl5pPr>
            <a:lvl6pPr marL="2414770" indent="-219525" fontAlgn="base">
              <a:spcBef>
                <a:spcPct val="0"/>
              </a:spcBef>
              <a:spcAft>
                <a:spcPct val="0"/>
              </a:spcAft>
              <a:defRPr>
                <a:solidFill>
                  <a:schemeClr val="tx1"/>
                </a:solidFill>
                <a:latin typeface="Calibri" pitchFamily="34" charset="0"/>
              </a:defRPr>
            </a:lvl6pPr>
            <a:lvl7pPr marL="2853820" indent="-219525" fontAlgn="base">
              <a:spcBef>
                <a:spcPct val="0"/>
              </a:spcBef>
              <a:spcAft>
                <a:spcPct val="0"/>
              </a:spcAft>
              <a:defRPr>
                <a:solidFill>
                  <a:schemeClr val="tx1"/>
                </a:solidFill>
                <a:latin typeface="Calibri" pitchFamily="34" charset="0"/>
              </a:defRPr>
            </a:lvl7pPr>
            <a:lvl8pPr marL="3292869" indent="-219525" fontAlgn="base">
              <a:spcBef>
                <a:spcPct val="0"/>
              </a:spcBef>
              <a:spcAft>
                <a:spcPct val="0"/>
              </a:spcAft>
              <a:defRPr>
                <a:solidFill>
                  <a:schemeClr val="tx1"/>
                </a:solidFill>
                <a:latin typeface="Calibri" pitchFamily="34" charset="0"/>
              </a:defRPr>
            </a:lvl8pPr>
            <a:lvl9pPr marL="3731918" indent="-219525"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34DD7C9-8FA1-4F1E-8A77-03B253E5F177}" type="slidenum">
              <a:rPr lang="en-US"/>
              <a:pPr fontAlgn="base">
                <a:spcBef>
                  <a:spcPct val="0"/>
                </a:spcBef>
                <a:spcAft>
                  <a:spcPct val="0"/>
                </a:spcAft>
              </a:pPr>
              <a:t>13</a:t>
            </a:fld>
            <a:endParaRPr lang="en-US"/>
          </a:p>
        </p:txBody>
      </p:sp>
    </p:spTree>
    <p:extLst>
      <p:ext uri="{BB962C8B-B14F-4D97-AF65-F5344CB8AC3E}">
        <p14:creationId xmlns="" xmlns:p14="http://schemas.microsoft.com/office/powerpoint/2010/main" val="3891951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14</a:t>
            </a:fld>
            <a:endParaRPr lang="en-US"/>
          </a:p>
        </p:txBody>
      </p:sp>
    </p:spTree>
    <p:extLst>
      <p:ext uri="{BB962C8B-B14F-4D97-AF65-F5344CB8AC3E}">
        <p14:creationId xmlns="" xmlns:p14="http://schemas.microsoft.com/office/powerpoint/2010/main" val="343097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48-57</a:t>
            </a:r>
            <a:r>
              <a:rPr lang="en-US" baseline="0" dirty="0" smtClean="0"/>
              <a:t> V DC, 6 terminal block</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20</a:t>
            </a:fld>
            <a:endParaRPr lang="en-US"/>
          </a:p>
        </p:txBody>
      </p:sp>
    </p:spTree>
    <p:extLst>
      <p:ext uri="{BB962C8B-B14F-4D97-AF65-F5344CB8AC3E}">
        <p14:creationId xmlns="" xmlns:p14="http://schemas.microsoft.com/office/powerpoint/2010/main" val="318412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48-57</a:t>
            </a:r>
            <a:r>
              <a:rPr lang="en-US" baseline="0" dirty="0" smtClean="0"/>
              <a:t> V DC, 6 terminal block</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21</a:t>
            </a:fld>
            <a:endParaRPr lang="en-US"/>
          </a:p>
        </p:txBody>
      </p:sp>
    </p:spTree>
    <p:extLst>
      <p:ext uri="{BB962C8B-B14F-4D97-AF65-F5344CB8AC3E}">
        <p14:creationId xmlns="" xmlns:p14="http://schemas.microsoft.com/office/powerpoint/2010/main" val="296600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IP30</a:t>
            </a:r>
            <a:r>
              <a:rPr lang="en-US" baseline="0" dirty="0" smtClean="0"/>
              <a:t> – </a:t>
            </a:r>
            <a:r>
              <a:rPr lang="en-US" baseline="0" dirty="0" err="1" smtClean="0"/>
              <a:t>Protección</a:t>
            </a:r>
            <a:r>
              <a:rPr lang="en-US" baseline="0" dirty="0" smtClean="0"/>
              <a:t> contra </a:t>
            </a:r>
            <a:r>
              <a:rPr lang="en-US" baseline="0" dirty="0" err="1" smtClean="0"/>
              <a:t>herramientas</a:t>
            </a:r>
            <a:r>
              <a:rPr lang="en-US" baseline="0" dirty="0" smtClean="0"/>
              <a:t> y cables con </a:t>
            </a:r>
            <a:r>
              <a:rPr lang="en-US" baseline="0" dirty="0" err="1" smtClean="0"/>
              <a:t>grosor</a:t>
            </a:r>
            <a:r>
              <a:rPr lang="en-US" baseline="0" dirty="0" smtClean="0"/>
              <a:t> mayor a 2.5mm</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23</a:t>
            </a:fld>
            <a:endParaRPr lang="en-US"/>
          </a:p>
        </p:txBody>
      </p:sp>
    </p:spTree>
    <p:extLst>
      <p:ext uri="{BB962C8B-B14F-4D97-AF65-F5344CB8AC3E}">
        <p14:creationId xmlns="" xmlns:p14="http://schemas.microsoft.com/office/powerpoint/2010/main" val="99099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24</a:t>
            </a:fld>
            <a:endParaRPr lang="en-US"/>
          </a:p>
        </p:txBody>
      </p:sp>
    </p:spTree>
    <p:extLst>
      <p:ext uri="{BB962C8B-B14F-4D97-AF65-F5344CB8AC3E}">
        <p14:creationId xmlns="" xmlns:p14="http://schemas.microsoft.com/office/powerpoint/2010/main" val="2843521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LED </a:t>
            </a:r>
            <a:r>
              <a:rPr lang="en-US" dirty="0" err="1" smtClean="0"/>
              <a:t>tambien</a:t>
            </a:r>
            <a:r>
              <a:rPr lang="en-US" dirty="0" smtClean="0"/>
              <a:t> para </a:t>
            </a:r>
            <a:r>
              <a:rPr lang="en-US" dirty="0" err="1" smtClean="0"/>
              <a:t>indicar</a:t>
            </a:r>
            <a:r>
              <a:rPr lang="en-US" baseline="0" dirty="0" smtClean="0"/>
              <a:t> 10/100 ó gigabit</a:t>
            </a:r>
          </a:p>
          <a:p>
            <a:r>
              <a:rPr lang="en-US" dirty="0" err="1" smtClean="0"/>
              <a:t>Protección</a:t>
            </a:r>
            <a:r>
              <a:rPr lang="en-US" dirty="0" smtClean="0"/>
              <a:t> contra </a:t>
            </a:r>
            <a:r>
              <a:rPr lang="en-US" dirty="0" err="1" smtClean="0"/>
              <a:t>carga</a:t>
            </a:r>
            <a:r>
              <a:rPr lang="en-US" baseline="0" dirty="0" smtClean="0"/>
              <a:t> </a:t>
            </a:r>
            <a:r>
              <a:rPr lang="en-US" baseline="0" dirty="0" err="1" smtClean="0"/>
              <a:t>electrostática</a:t>
            </a:r>
            <a:r>
              <a:rPr lang="en-US" baseline="0" dirty="0" smtClean="0"/>
              <a:t> 8KV (la </a:t>
            </a:r>
            <a:r>
              <a:rPr lang="en-US" baseline="0" dirty="0" err="1" smtClean="0"/>
              <a:t>mayoría</a:t>
            </a:r>
            <a:r>
              <a:rPr lang="en-US" baseline="0" dirty="0" smtClean="0"/>
              <a:t> de </a:t>
            </a:r>
            <a:r>
              <a:rPr lang="en-US" baseline="0" dirty="0" err="1" smtClean="0"/>
              <a:t>voltaje</a:t>
            </a:r>
            <a:r>
              <a:rPr lang="en-US" baseline="0" dirty="0" smtClean="0"/>
              <a:t> </a:t>
            </a:r>
            <a:r>
              <a:rPr lang="en-US" baseline="0" dirty="0" err="1" smtClean="0"/>
              <a:t>generado</a:t>
            </a:r>
            <a:r>
              <a:rPr lang="en-US" baseline="0" dirty="0" smtClean="0"/>
              <a:t> </a:t>
            </a:r>
            <a:r>
              <a:rPr lang="en-US" baseline="0" dirty="0" err="1" smtClean="0"/>
              <a:t>por</a:t>
            </a:r>
            <a:r>
              <a:rPr lang="en-US" baseline="0" dirty="0" smtClean="0"/>
              <a:t> </a:t>
            </a:r>
            <a:r>
              <a:rPr lang="en-US" baseline="0" dirty="0" err="1" smtClean="0"/>
              <a:t>caminar</a:t>
            </a:r>
            <a:r>
              <a:rPr lang="en-US" baseline="0" dirty="0" smtClean="0"/>
              <a:t> </a:t>
            </a:r>
            <a:r>
              <a:rPr lang="en-US" baseline="0" dirty="0" err="1" smtClean="0"/>
              <a:t>en</a:t>
            </a:r>
            <a:r>
              <a:rPr lang="en-US" baseline="0" dirty="0" smtClean="0"/>
              <a:t> </a:t>
            </a:r>
            <a:r>
              <a:rPr lang="en-US" baseline="0" dirty="0" err="1" smtClean="0"/>
              <a:t>diferentes</a:t>
            </a:r>
            <a:r>
              <a:rPr lang="en-US" baseline="0" dirty="0" smtClean="0"/>
              <a:t> </a:t>
            </a:r>
            <a:r>
              <a:rPr lang="en-US" baseline="0" dirty="0" err="1" smtClean="0"/>
              <a:t>superifcies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25</a:t>
            </a:fld>
            <a:endParaRPr lang="en-US"/>
          </a:p>
        </p:txBody>
      </p:sp>
    </p:spTree>
    <p:extLst>
      <p:ext uri="{BB962C8B-B14F-4D97-AF65-F5344CB8AC3E}">
        <p14:creationId xmlns="" xmlns:p14="http://schemas.microsoft.com/office/powerpoint/2010/main" val="150720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1257300" y="719138"/>
            <a:ext cx="4802188"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317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06C8267-80C6-42EB-B7E0-694D78C66123}" type="slidenum">
              <a:rPr lang="en-US"/>
              <a:pPr fontAlgn="base">
                <a:spcBef>
                  <a:spcPct val="0"/>
                </a:spcBef>
                <a:spcAft>
                  <a:spcPct val="0"/>
                </a:spcAft>
              </a:pPr>
              <a:t>27</a:t>
            </a:fld>
            <a:endParaRPr lang="en-US"/>
          </a:p>
        </p:txBody>
      </p:sp>
      <p:sp>
        <p:nvSpPr>
          <p:cNvPr id="31749" name="Date Placeholder 4"/>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687FD8B-CBB7-4E69-B03C-A7279F00DB0E}" type="datetime1">
              <a:rPr lang="en-US"/>
              <a:pPr fontAlgn="base">
                <a:spcBef>
                  <a:spcPct val="0"/>
                </a:spcBef>
                <a:spcAft>
                  <a:spcPct val="0"/>
                </a:spcAft>
              </a:pPr>
              <a:t>3/9/2015</a:t>
            </a:fld>
            <a:endParaRPr lang="en-US"/>
          </a:p>
        </p:txBody>
      </p:sp>
    </p:spTree>
    <p:extLst>
      <p:ext uri="{BB962C8B-B14F-4D97-AF65-F5344CB8AC3E}">
        <p14:creationId xmlns="" xmlns:p14="http://schemas.microsoft.com/office/powerpoint/2010/main" val="226865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dirty="0" smtClean="0"/>
          </a:p>
        </p:txBody>
      </p:sp>
    </p:spTree>
    <p:extLst>
      <p:ext uri="{BB962C8B-B14F-4D97-AF65-F5344CB8AC3E}">
        <p14:creationId xmlns="" xmlns:p14="http://schemas.microsoft.com/office/powerpoint/2010/main" val="145629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r>
              <a:rPr lang="en-US" dirty="0" smtClean="0"/>
              <a:t>Cool thing is that it uses</a:t>
            </a:r>
            <a:r>
              <a:rPr lang="en-US" baseline="0" dirty="0" smtClean="0"/>
              <a:t> standard Ethernet cabling</a:t>
            </a:r>
            <a:endParaRPr lang="en-US" dirty="0" smtClean="0"/>
          </a:p>
        </p:txBody>
      </p:sp>
    </p:spTree>
    <p:extLst>
      <p:ext uri="{BB962C8B-B14F-4D97-AF65-F5344CB8AC3E}">
        <p14:creationId xmlns="" xmlns:p14="http://schemas.microsoft.com/office/powerpoint/2010/main" val="350147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22883"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r>
              <a:rPr lang="en-US" dirty="0" smtClean="0"/>
              <a:t>Very</a:t>
            </a:r>
            <a:r>
              <a:rPr lang="en-US" baseline="0" dirty="0" smtClean="0"/>
              <a:t> common question, very important: you can connect non-</a:t>
            </a:r>
            <a:r>
              <a:rPr lang="en-US" baseline="0" dirty="0" err="1" smtClean="0"/>
              <a:t>PoE</a:t>
            </a:r>
            <a:r>
              <a:rPr lang="en-US" baseline="0" dirty="0" smtClean="0"/>
              <a:t> devices, no risk of burning them, switch will detect if device takes power or not</a:t>
            </a:r>
          </a:p>
          <a:p>
            <a:r>
              <a:rPr lang="en-US" baseline="0" dirty="0" smtClean="0"/>
              <a:t>You can connect </a:t>
            </a:r>
            <a:r>
              <a:rPr lang="en-US" baseline="0" dirty="0" err="1" smtClean="0"/>
              <a:t>PoE</a:t>
            </a:r>
            <a:r>
              <a:rPr lang="en-US" baseline="0" dirty="0" smtClean="0"/>
              <a:t>+ or </a:t>
            </a:r>
            <a:r>
              <a:rPr lang="en-US" baseline="0" dirty="0" err="1" smtClean="0"/>
              <a:t>PoE</a:t>
            </a:r>
            <a:r>
              <a:rPr lang="en-US" baseline="0" dirty="0" smtClean="0"/>
              <a:t> devices to our </a:t>
            </a:r>
            <a:r>
              <a:rPr lang="en-US" baseline="0" dirty="0" err="1" smtClean="0"/>
              <a:t>PoE</a:t>
            </a:r>
            <a:r>
              <a:rPr lang="en-US" baseline="0" dirty="0" smtClean="0"/>
              <a:t>+ switches, or not powered at all</a:t>
            </a:r>
          </a:p>
        </p:txBody>
      </p:sp>
    </p:spTree>
    <p:extLst>
      <p:ext uri="{BB962C8B-B14F-4D97-AF65-F5344CB8AC3E}">
        <p14:creationId xmlns="" xmlns:p14="http://schemas.microsoft.com/office/powerpoint/2010/main" val="148433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258888" y="719138"/>
            <a:ext cx="4799012" cy="3600450"/>
          </a:xfrm>
          <a:noFill/>
          <a:ln>
            <a:solidFill>
              <a:srgbClr val="000000"/>
            </a:solidFill>
            <a:miter lim="800000"/>
            <a:headEnd/>
            <a:tailEnd/>
          </a:ln>
        </p:spPr>
      </p:sp>
      <p:sp>
        <p:nvSpPr>
          <p:cNvPr id="126979"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 xmlns:p14="http://schemas.microsoft.com/office/powerpoint/2010/main" val="49636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TG81g - </a:t>
            </a:r>
            <a:r>
              <a:rPr lang="en-US" dirty="0" err="1" smtClean="0"/>
              <a:t>rackmountable</a:t>
            </a:r>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7</a:t>
            </a:fld>
            <a:endParaRPr lang="en-US"/>
          </a:p>
        </p:txBody>
      </p:sp>
    </p:spTree>
    <p:extLst>
      <p:ext uri="{BB962C8B-B14F-4D97-AF65-F5344CB8AC3E}">
        <p14:creationId xmlns="" xmlns:p14="http://schemas.microsoft.com/office/powerpoint/2010/main" val="115675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13455" indent="-274406">
              <a:defRPr>
                <a:solidFill>
                  <a:schemeClr val="tx1"/>
                </a:solidFill>
                <a:latin typeface="Calibri" pitchFamily="34" charset="0"/>
              </a:defRPr>
            </a:lvl2pPr>
            <a:lvl3pPr marL="1097623" indent="-219525">
              <a:defRPr>
                <a:solidFill>
                  <a:schemeClr val="tx1"/>
                </a:solidFill>
                <a:latin typeface="Calibri" pitchFamily="34" charset="0"/>
              </a:defRPr>
            </a:lvl3pPr>
            <a:lvl4pPr marL="1536672" indent="-219525">
              <a:defRPr>
                <a:solidFill>
                  <a:schemeClr val="tx1"/>
                </a:solidFill>
                <a:latin typeface="Calibri" pitchFamily="34" charset="0"/>
              </a:defRPr>
            </a:lvl4pPr>
            <a:lvl5pPr marL="1975721" indent="-219525">
              <a:defRPr>
                <a:solidFill>
                  <a:schemeClr val="tx1"/>
                </a:solidFill>
                <a:latin typeface="Calibri" pitchFamily="34" charset="0"/>
              </a:defRPr>
            </a:lvl5pPr>
            <a:lvl6pPr marL="2414770" indent="-219525" fontAlgn="base">
              <a:spcBef>
                <a:spcPct val="0"/>
              </a:spcBef>
              <a:spcAft>
                <a:spcPct val="0"/>
              </a:spcAft>
              <a:defRPr>
                <a:solidFill>
                  <a:schemeClr val="tx1"/>
                </a:solidFill>
                <a:latin typeface="Calibri" pitchFamily="34" charset="0"/>
              </a:defRPr>
            </a:lvl6pPr>
            <a:lvl7pPr marL="2853820" indent="-219525" fontAlgn="base">
              <a:spcBef>
                <a:spcPct val="0"/>
              </a:spcBef>
              <a:spcAft>
                <a:spcPct val="0"/>
              </a:spcAft>
              <a:defRPr>
                <a:solidFill>
                  <a:schemeClr val="tx1"/>
                </a:solidFill>
                <a:latin typeface="Calibri" pitchFamily="34" charset="0"/>
              </a:defRPr>
            </a:lvl7pPr>
            <a:lvl8pPr marL="3292869" indent="-219525" fontAlgn="base">
              <a:spcBef>
                <a:spcPct val="0"/>
              </a:spcBef>
              <a:spcAft>
                <a:spcPct val="0"/>
              </a:spcAft>
              <a:defRPr>
                <a:solidFill>
                  <a:schemeClr val="tx1"/>
                </a:solidFill>
                <a:latin typeface="Calibri" pitchFamily="34" charset="0"/>
              </a:defRPr>
            </a:lvl8pPr>
            <a:lvl9pPr marL="3731918" indent="-219525"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34DD7C9-8FA1-4F1E-8A77-03B253E5F177}" type="slidenum">
              <a:rPr lang="en-US"/>
              <a:pPr fontAlgn="base">
                <a:spcBef>
                  <a:spcPct val="0"/>
                </a:spcBef>
                <a:spcAft>
                  <a:spcPct val="0"/>
                </a:spcAft>
              </a:pPr>
              <a:t>8</a:t>
            </a:fld>
            <a:endParaRPr lang="en-US"/>
          </a:p>
        </p:txBody>
      </p:sp>
    </p:spTree>
    <p:extLst>
      <p:ext uri="{BB962C8B-B14F-4D97-AF65-F5344CB8AC3E}">
        <p14:creationId xmlns="" xmlns:p14="http://schemas.microsoft.com/office/powerpoint/2010/main" val="389343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you have 2840WS</a:t>
            </a:r>
            <a:endParaRPr lang="en-US" dirty="0" smtClean="0"/>
          </a:p>
          <a:p>
            <a:r>
              <a:rPr lang="en-US" dirty="0" smtClean="0"/>
              <a:t>Similar</a:t>
            </a:r>
            <a:r>
              <a:rPr lang="en-US" baseline="0" dirty="0" smtClean="0"/>
              <a:t> to </a:t>
            </a:r>
            <a:r>
              <a:rPr lang="en-US" baseline="0" dirty="0" err="1" smtClean="0"/>
              <a:t>QoS</a:t>
            </a:r>
            <a:r>
              <a:rPr lang="en-US" baseline="0" dirty="0" smtClean="0"/>
              <a:t>, </a:t>
            </a:r>
            <a:r>
              <a:rPr lang="en-US" dirty="0" smtClean="0"/>
              <a:t> </a:t>
            </a:r>
            <a:r>
              <a:rPr lang="en-US" baseline="0" dirty="0" smtClean="0"/>
              <a:t>bases decisions on the class or type of traffic</a:t>
            </a:r>
          </a:p>
          <a:p>
            <a:r>
              <a:rPr lang="en-US" baseline="0" dirty="0" smtClean="0"/>
              <a:t>Voice VLAN, main objective is to ensure that voice traffic through the switch is not interrupted and maintains high quality, it’s what a caller </a:t>
            </a:r>
            <a:r>
              <a:rPr lang="en-US" baseline="0" smtClean="0"/>
              <a:t>looks for</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9</a:t>
            </a:fld>
            <a:endParaRPr lang="en-US"/>
          </a:p>
        </p:txBody>
      </p:sp>
    </p:spTree>
    <p:extLst>
      <p:ext uri="{BB962C8B-B14F-4D97-AF65-F5344CB8AC3E}">
        <p14:creationId xmlns="" xmlns:p14="http://schemas.microsoft.com/office/powerpoint/2010/main" val="425924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6427DA-34C7-4E96-9786-E0A32AAB2659}" type="slidenum">
              <a:rPr lang="en-US" smtClean="0"/>
              <a:pPr>
                <a:defRPr/>
              </a:pPr>
              <a:t>10</a:t>
            </a:fld>
            <a:endParaRPr lang="en-US"/>
          </a:p>
        </p:txBody>
      </p:sp>
    </p:spTree>
    <p:extLst>
      <p:ext uri="{BB962C8B-B14F-4D97-AF65-F5344CB8AC3E}">
        <p14:creationId xmlns="" xmlns:p14="http://schemas.microsoft.com/office/powerpoint/2010/main" val="289581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71E72E2-495F-44C3-8459-C7096371C27A}"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693A03D-91A6-4AFC-BC09-05D46A6DAB85}" type="slidenum">
              <a:rPr lang="en-US"/>
              <a:pPr>
                <a:defRPr/>
              </a:pPr>
              <a:t>‹#›</a:t>
            </a:fld>
            <a:endParaRPr lang="en-US"/>
          </a:p>
        </p:txBody>
      </p:sp>
    </p:spTree>
    <p:extLst>
      <p:ext uri="{BB962C8B-B14F-4D97-AF65-F5344CB8AC3E}">
        <p14:creationId xmlns="" xmlns:p14="http://schemas.microsoft.com/office/powerpoint/2010/main" val="298641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6"/>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D0D4473-081C-46B2-B116-86828F88254A}"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2EE43E9-BD37-477C-9BCA-03B1886379FB}" type="slidenum">
              <a:rPr lang="en-US"/>
              <a:pPr>
                <a:defRPr/>
              </a:pPr>
              <a:t>‹#›</a:t>
            </a:fld>
            <a:endParaRPr lang="en-US"/>
          </a:p>
        </p:txBody>
      </p:sp>
    </p:spTree>
    <p:extLst>
      <p:ext uri="{BB962C8B-B14F-4D97-AF65-F5344CB8AC3E}">
        <p14:creationId xmlns="" xmlns:p14="http://schemas.microsoft.com/office/powerpoint/2010/main" val="43383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E6AE434-FE9C-4F23-9496-9D81F7B00210}"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D58F28F-5280-4ACA-9DDB-F5DCBC9B5A68}" type="slidenum">
              <a:rPr lang="en-US"/>
              <a:pPr>
                <a:defRPr/>
              </a:pPr>
              <a:t>‹#›</a:t>
            </a:fld>
            <a:endParaRPr lang="en-US"/>
          </a:p>
        </p:txBody>
      </p:sp>
    </p:spTree>
    <p:extLst>
      <p:ext uri="{BB962C8B-B14F-4D97-AF65-F5344CB8AC3E}">
        <p14:creationId xmlns="" xmlns:p14="http://schemas.microsoft.com/office/powerpoint/2010/main" val="230278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816119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925252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rial Rounded MT Bold" panose="020F07040305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6"/>
            <a:ext cx="8229600" cy="4525963"/>
          </a:xfrm>
          <a:prstGeom prst="rect">
            <a:avLst/>
          </a:prstGeom>
        </p:spPr>
        <p:txBody>
          <a:bodyPr/>
          <a:lstStyle>
            <a:lvl1pPr>
              <a:defRPr>
                <a:latin typeface="Arial Rounded MT Bold" panose="020F0704030504030204" pitchFamily="34" charset="0"/>
              </a:defRPr>
            </a:lvl1pPr>
            <a:lvl2pPr>
              <a:defRPr>
                <a:latin typeface="Arial Rounded MT Bold" panose="020F0704030504030204" pitchFamily="34" charset="0"/>
              </a:defRPr>
            </a:lvl2pPr>
            <a:lvl3pPr>
              <a:defRPr>
                <a:latin typeface="Arial Rounded MT Bold" panose="020F0704030504030204" pitchFamily="34" charset="0"/>
              </a:defRPr>
            </a:lvl3pPr>
            <a:lvl4pPr>
              <a:defRPr>
                <a:latin typeface="Arial Rounded MT Bold" panose="020F0704030504030204"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C62C65E-6FE3-44BE-9364-4FCE1F3DC740}"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6A2A4E5-561A-458E-85D4-956E5629D702}" type="slidenum">
              <a:rPr lang="en-US"/>
              <a:pPr>
                <a:defRPr/>
              </a:pPr>
              <a:t>‹#›</a:t>
            </a:fld>
            <a:endParaRPr lang="en-US"/>
          </a:p>
        </p:txBody>
      </p:sp>
    </p:spTree>
    <p:extLst>
      <p:ext uri="{BB962C8B-B14F-4D97-AF65-F5344CB8AC3E}">
        <p14:creationId xmlns="" xmlns:p14="http://schemas.microsoft.com/office/powerpoint/2010/main" val="104687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18078A5-7D6E-42F3-9949-476BAC7E5DB4}" type="datetimeFigureOut">
              <a:rPr lang="en-US"/>
              <a:pPr>
                <a:defRPr/>
              </a:pPr>
              <a:t>3/9/2015</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2995502-DC1B-4EEF-892D-462C651B8B1F}" type="slidenum">
              <a:rPr lang="en-US"/>
              <a:pPr>
                <a:defRPr/>
              </a:pPr>
              <a:t>‹#›</a:t>
            </a:fld>
            <a:endParaRPr lang="en-US"/>
          </a:p>
        </p:txBody>
      </p:sp>
    </p:spTree>
    <p:extLst>
      <p:ext uri="{BB962C8B-B14F-4D97-AF65-F5344CB8AC3E}">
        <p14:creationId xmlns="" xmlns:p14="http://schemas.microsoft.com/office/powerpoint/2010/main" val="213369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B6C018D-3081-4B26-B8B3-EB36F1783B57}"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49444BD-EA3A-42E2-BA6E-665B30058F0C}" type="slidenum">
              <a:rPr lang="en-US"/>
              <a:pPr>
                <a:defRPr/>
              </a:pPr>
              <a:t>‹#›</a:t>
            </a:fld>
            <a:endParaRPr lang="en-US"/>
          </a:p>
        </p:txBody>
      </p:sp>
    </p:spTree>
    <p:extLst>
      <p:ext uri="{BB962C8B-B14F-4D97-AF65-F5344CB8AC3E}">
        <p14:creationId xmlns="" xmlns:p14="http://schemas.microsoft.com/office/powerpoint/2010/main" val="4542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A4D76A0-8EDA-47E6-998D-F0DD1A8397A5}" type="datetimeFigureOut">
              <a:rPr lang="en-US"/>
              <a:pPr>
                <a:defRPr/>
              </a:pPr>
              <a:t>3/9/2015</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4119B6A-4D89-44A4-AE2D-10DF317E5F44}" type="slidenum">
              <a:rPr lang="en-US"/>
              <a:pPr>
                <a:defRPr/>
              </a:pPr>
              <a:t>‹#›</a:t>
            </a:fld>
            <a:endParaRPr lang="en-US"/>
          </a:p>
        </p:txBody>
      </p:sp>
    </p:spTree>
    <p:extLst>
      <p:ext uri="{BB962C8B-B14F-4D97-AF65-F5344CB8AC3E}">
        <p14:creationId xmlns="" xmlns:p14="http://schemas.microsoft.com/office/powerpoint/2010/main" val="100149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F074BBD-4EE5-46E4-9FB7-22F039C13051}" type="datetimeFigureOut">
              <a:rPr lang="en-US"/>
              <a:pPr>
                <a:defRPr/>
              </a:pPr>
              <a:t>3/9/2015</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D7B8CFB-0373-4C9F-9B04-3723B1FCFD7F}" type="slidenum">
              <a:rPr lang="en-US"/>
              <a:pPr>
                <a:defRPr/>
              </a:pPr>
              <a:t>‹#›</a:t>
            </a:fld>
            <a:endParaRPr lang="en-US"/>
          </a:p>
        </p:txBody>
      </p:sp>
    </p:spTree>
    <p:extLst>
      <p:ext uri="{BB962C8B-B14F-4D97-AF65-F5344CB8AC3E}">
        <p14:creationId xmlns="" xmlns:p14="http://schemas.microsoft.com/office/powerpoint/2010/main" val="214363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7E57751-B13F-4BAF-A78E-37223A94B1AC}" type="datetimeFigureOut">
              <a:rPr lang="en-US"/>
              <a:pPr>
                <a:defRPr/>
              </a:pPr>
              <a:t>3/9/2015</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4B14412-36BB-4FCB-922B-74C151CC63A7}" type="slidenum">
              <a:rPr lang="en-US"/>
              <a:pPr>
                <a:defRPr/>
              </a:pPr>
              <a:t>‹#›</a:t>
            </a:fld>
            <a:endParaRPr lang="en-US"/>
          </a:p>
        </p:txBody>
      </p:sp>
    </p:spTree>
    <p:extLst>
      <p:ext uri="{BB962C8B-B14F-4D97-AF65-F5344CB8AC3E}">
        <p14:creationId xmlns="" xmlns:p14="http://schemas.microsoft.com/office/powerpoint/2010/main" val="3296870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C5DB91B-6CC4-429D-BC10-B86E89DCC154}"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E1F422F-68FC-4262-B0B4-128C29DC5FF0}" type="slidenum">
              <a:rPr lang="en-US"/>
              <a:pPr>
                <a:defRPr/>
              </a:pPr>
              <a:t>‹#›</a:t>
            </a:fld>
            <a:endParaRPr lang="en-US"/>
          </a:p>
        </p:txBody>
      </p:sp>
    </p:spTree>
    <p:extLst>
      <p:ext uri="{BB962C8B-B14F-4D97-AF65-F5344CB8AC3E}">
        <p14:creationId xmlns="" xmlns:p14="http://schemas.microsoft.com/office/powerpoint/2010/main" val="109190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FCFD552-3A1F-4847-B190-D0FE9F330CEF}" type="datetimeFigureOut">
              <a:rPr lang="en-US"/>
              <a:pPr>
                <a:defRPr/>
              </a:pPr>
              <a:t>3/9/2015</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69BFB4C-989A-4575-AA3A-74EA5ECDD4B7}" type="slidenum">
              <a:rPr lang="en-US"/>
              <a:pPr>
                <a:defRPr/>
              </a:pPr>
              <a:t>‹#›</a:t>
            </a:fld>
            <a:endParaRPr lang="en-US"/>
          </a:p>
        </p:txBody>
      </p:sp>
    </p:spTree>
    <p:extLst>
      <p:ext uri="{BB962C8B-B14F-4D97-AF65-F5344CB8AC3E}">
        <p14:creationId xmlns="" xmlns:p14="http://schemas.microsoft.com/office/powerpoint/2010/main" val="247375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0" y="0"/>
            <a:ext cx="9144000" cy="78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0" y="6556381"/>
            <a:ext cx="914400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79" r:id="rId12"/>
    <p:sldLayoutId id="2147483695" r:id="rId13"/>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Text Box 13"/>
          <p:cNvSpPr txBox="1">
            <a:spLocks noChangeArrowheads="1"/>
          </p:cNvSpPr>
          <p:nvPr/>
        </p:nvSpPr>
        <p:spPr bwMode="auto">
          <a:xfrm>
            <a:off x="2819400" y="3920066"/>
            <a:ext cx="4267200" cy="1016000"/>
          </a:xfrm>
          <a:prstGeom prst="rect">
            <a:avLst/>
          </a:prstGeom>
          <a:noFill/>
          <a:ln w="9525">
            <a:noFill/>
            <a:miter lim="800000"/>
            <a:headEnd/>
            <a:tailEnd/>
          </a:ln>
        </p:spPr>
        <p:txBody>
          <a:bodyPr>
            <a:spAutoFit/>
          </a:bodyPr>
          <a:lstStyle/>
          <a:p>
            <a:pPr fontAlgn="auto">
              <a:spcBef>
                <a:spcPts val="0"/>
              </a:spcBef>
              <a:spcAft>
                <a:spcPts val="0"/>
              </a:spcAft>
              <a:defRPr/>
            </a:pPr>
            <a:endParaRPr lang="en-US" sz="6000" dirty="0">
              <a:solidFill>
                <a:schemeClr val="bg1"/>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 name="TextBox 1"/>
          <p:cNvSpPr txBox="1"/>
          <p:nvPr/>
        </p:nvSpPr>
        <p:spPr>
          <a:xfrm>
            <a:off x="1524000" y="5105400"/>
            <a:ext cx="6400800" cy="1200329"/>
          </a:xfrm>
          <a:prstGeom prst="rect">
            <a:avLst/>
          </a:prstGeom>
          <a:noFill/>
        </p:spPr>
        <p:txBody>
          <a:bodyPr wrap="square" rtlCol="0">
            <a:spAutoFit/>
          </a:bodyPr>
          <a:lstStyle/>
          <a:p>
            <a:pPr algn="ctr" fontAlgn="auto">
              <a:spcBef>
                <a:spcPts val="0"/>
              </a:spcBef>
              <a:spcAft>
                <a:spcPts val="0"/>
              </a:spcAft>
              <a:defRPr/>
            </a:pPr>
            <a:r>
              <a:rPr lang="en-US" altLang="zh-TW" sz="24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altLang="zh-TW" sz="2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lgn="ctr" fontAlgn="auto">
              <a:spcBef>
                <a:spcPts val="0"/>
              </a:spcBef>
              <a:spcAft>
                <a:spcPts val="0"/>
              </a:spcAft>
              <a:defRPr/>
            </a:pPr>
            <a:r>
              <a:rPr lang="en-US" altLang="zh-TW" sz="2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2015 Q1</a:t>
            </a:r>
          </a:p>
          <a:p>
            <a:pPr algn="ctr" fontAlgn="auto">
              <a:spcBef>
                <a:spcPts val="0"/>
              </a:spcBef>
              <a:spcAft>
                <a:spcPts val="0"/>
              </a:spcAft>
              <a:defRPr/>
            </a:pPr>
            <a:r>
              <a:rPr lang="en-US" altLang="zh-TW" sz="24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trend.net.br</a:t>
            </a:r>
            <a:endParaRPr lang="en-US" altLang="zh-TW" sz="24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179044641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76200" y="2286000"/>
          <a:ext cx="8991600" cy="2436918"/>
        </p:xfrm>
        <a:graphic>
          <a:graphicData uri="http://schemas.openxmlformats.org/drawingml/2006/table">
            <a:tbl>
              <a:tblPr>
                <a:tableStyleId>{3C2FFA5D-87B4-456A-9821-1D502468CF0F}</a:tableStyleId>
              </a:tblPr>
              <a:tblGrid>
                <a:gridCol w="4495800"/>
                <a:gridCol w="4495800"/>
              </a:tblGrid>
              <a:tr h="341493">
                <a:tc>
                  <a:txBody>
                    <a:bodyPr/>
                    <a:lstStyle/>
                    <a:p>
                      <a:pPr algn="ctr"/>
                      <a:r>
                        <a:rPr lang="en-US" b="1" dirty="0" smtClean="0"/>
                        <a:t>TPE-1020WS</a:t>
                      </a:r>
                      <a:endParaRPr lang="en-US" b="1" dirty="0"/>
                    </a:p>
                  </a:txBody>
                  <a:tcPr/>
                </a:tc>
                <a:tc>
                  <a:txBody>
                    <a:bodyPr/>
                    <a:lstStyle/>
                    <a:p>
                      <a:pPr algn="ctr"/>
                      <a:r>
                        <a:rPr lang="en-US" b="1" dirty="0" smtClean="0"/>
                        <a:t>TPE-1620WS</a:t>
                      </a:r>
                      <a:endParaRPr lang="en-US" b="1" dirty="0"/>
                    </a:p>
                  </a:txBody>
                  <a:tcPr/>
                </a:tc>
              </a:tr>
              <a:tr h="597612">
                <a:tc>
                  <a:txBody>
                    <a:bodyPr/>
                    <a:lstStyle/>
                    <a:p>
                      <a:r>
                        <a:rPr lang="en-US" dirty="0" smtClean="0"/>
                        <a:t>8 x </a:t>
                      </a:r>
                      <a:r>
                        <a:rPr lang="en-US" dirty="0" err="1" smtClean="0"/>
                        <a:t>Portas</a:t>
                      </a:r>
                      <a:r>
                        <a:rPr lang="en-US" dirty="0" smtClean="0"/>
                        <a:t> Gigabit </a:t>
                      </a:r>
                      <a:r>
                        <a:rPr lang="en-US" dirty="0" err="1" smtClean="0"/>
                        <a:t>PoE</a:t>
                      </a:r>
                      <a:r>
                        <a:rPr lang="en-US" dirty="0" smtClean="0"/>
                        <a:t>+</a:t>
                      </a:r>
                    </a:p>
                  </a:txBody>
                  <a:tcPr/>
                </a:tc>
                <a:tc>
                  <a:txBody>
                    <a:bodyPr/>
                    <a:lstStyle/>
                    <a:p>
                      <a:r>
                        <a:rPr lang="en-US" dirty="0" smtClean="0"/>
                        <a:t>16 x </a:t>
                      </a:r>
                      <a:r>
                        <a:rPr lang="en-US" dirty="0" err="1" smtClean="0"/>
                        <a:t>Portas</a:t>
                      </a:r>
                      <a:r>
                        <a:rPr lang="en-US" dirty="0" smtClean="0"/>
                        <a:t> Gigabit </a:t>
                      </a:r>
                      <a:r>
                        <a:rPr lang="en-US" dirty="0" err="1" smtClean="0"/>
                        <a:t>PoE</a:t>
                      </a:r>
                      <a:r>
                        <a:rPr lang="en-US" dirty="0" smtClean="0"/>
                        <a:t>+ </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 x </a:t>
                      </a:r>
                      <a:r>
                        <a:rPr lang="en-US" baseline="0" dirty="0" err="1" smtClean="0"/>
                        <a:t>Portas</a:t>
                      </a:r>
                      <a:r>
                        <a:rPr lang="en-US" baseline="0" dirty="0" smtClean="0"/>
                        <a:t> </a:t>
                      </a:r>
                      <a:r>
                        <a:rPr lang="en-US" dirty="0" smtClean="0"/>
                        <a:t>Gigabit Ethernet </a:t>
                      </a:r>
                      <a:r>
                        <a:rPr lang="en-US" dirty="0" err="1" smtClean="0"/>
                        <a:t>sem</a:t>
                      </a:r>
                      <a:r>
                        <a:rPr lang="en-US" baseline="0" dirty="0" smtClean="0"/>
                        <a:t> </a:t>
                      </a:r>
                      <a:r>
                        <a:rPr lang="en-US" baseline="0" dirty="0" err="1" smtClean="0"/>
                        <a:t>PoE</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SFP </a:t>
                      </a:r>
                      <a:r>
                        <a:rPr lang="en-US" dirty="0" err="1" smtClean="0"/>
                        <a:t>compartilhadas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a:t>
                      </a:r>
                      <a:r>
                        <a:rPr lang="en-US" baseline="0" dirty="0" smtClean="0"/>
                        <a:t>SFP </a:t>
                      </a:r>
                      <a:r>
                        <a:rPr lang="en-US" baseline="0" dirty="0" err="1" smtClean="0"/>
                        <a:t>compartilhadas</a:t>
                      </a:r>
                      <a:endParaRPr lang="en-US" dirty="0" smtClean="0"/>
                    </a:p>
                  </a:txBody>
                  <a:tcPr/>
                </a:tc>
              </a:tr>
              <a:tr h="491182">
                <a:tc>
                  <a:txBody>
                    <a:bodyPr/>
                    <a:lstStyle/>
                    <a:p>
                      <a:r>
                        <a:rPr lang="en-US" dirty="0" err="1" smtClean="0"/>
                        <a:t>Provisão</a:t>
                      </a:r>
                      <a:r>
                        <a:rPr lang="en-US" dirty="0" smtClean="0"/>
                        <a:t> </a:t>
                      </a:r>
                      <a:r>
                        <a:rPr lang="en-US" dirty="0" err="1" smtClean="0"/>
                        <a:t>PoE</a:t>
                      </a:r>
                      <a:r>
                        <a:rPr lang="en-US" dirty="0" smtClean="0"/>
                        <a:t>: 75</a:t>
                      </a:r>
                      <a:r>
                        <a:rPr lang="en-US" baseline="0" dirty="0" smtClean="0"/>
                        <a:t> Watts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 185</a:t>
                      </a:r>
                      <a:r>
                        <a:rPr lang="en-US" baseline="0" dirty="0" smtClean="0"/>
                        <a:t> Watts</a:t>
                      </a:r>
                      <a:endParaRPr lang="en-US" dirty="0" smtClean="0"/>
                    </a:p>
                  </a:txBody>
                  <a:tcPr/>
                </a:tc>
              </a:tr>
            </a:tbl>
          </a:graphicData>
        </a:graphic>
      </p:graphicFrame>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04800" y="1283208"/>
            <a:ext cx="3048000" cy="725424"/>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34000" y="1347216"/>
            <a:ext cx="3048000" cy="597408"/>
          </a:xfrm>
          <a:prstGeom prst="rect">
            <a:avLst/>
          </a:prstGeom>
        </p:spPr>
      </p:pic>
      <p:sp>
        <p:nvSpPr>
          <p:cNvPr id="8" name="Rectangle 7"/>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721595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858000" y="2442447"/>
            <a:ext cx="1219200" cy="0"/>
          </a:xfrm>
          <a:prstGeom prst="line">
            <a:avLst/>
          </a:prstGeom>
          <a:ln w="38100" cap="rnd">
            <a:gradFill flip="none" rotWithShape="1">
              <a:gsLst>
                <a:gs pos="0">
                  <a:srgbClr val="00B050"/>
                </a:gs>
                <a:gs pos="25000">
                  <a:srgbClr val="21D6E0"/>
                </a:gs>
                <a:gs pos="75000">
                  <a:srgbClr val="0087E6"/>
                </a:gs>
                <a:gs pos="100000">
                  <a:srgbClr val="005CBF"/>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85939" y="5163234"/>
            <a:ext cx="2272275" cy="923330"/>
          </a:xfrm>
          <a:prstGeom prst="rect">
            <a:avLst/>
          </a:prstGeom>
          <a:noFill/>
        </p:spPr>
        <p:txBody>
          <a:bodyPr wrap="square" rtlCol="0">
            <a:spAutoFit/>
          </a:bodyPr>
          <a:lstStyle/>
          <a:p>
            <a:pPr algn="ct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“Power cycle” </a:t>
            </a:r>
            <a:r>
              <a:rPr lang="en-US" dirty="0" err="1" smtClean="0">
                <a:solidFill>
                  <a:schemeClr val="accent1">
                    <a:lumMod val="75000"/>
                  </a:schemeClr>
                </a:solidFill>
                <a:latin typeface="Arial Rounded MT Bold" panose="020F0704030504030204" pitchFamily="34" charset="0"/>
                <a:ea typeface="Tahoma" pitchFamily="34" charset="0"/>
                <a:cs typeface="Tahoma" pitchFamily="34" charset="0"/>
              </a:rPr>
              <a:t>através</a:t>
            </a: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 da </a:t>
            </a:r>
            <a:r>
              <a:rPr lang="en-US" dirty="0" err="1" smtClean="0">
                <a:solidFill>
                  <a:schemeClr val="accent1">
                    <a:lumMod val="75000"/>
                  </a:schemeClr>
                </a:solidFill>
                <a:latin typeface="Arial Rounded MT Bold" panose="020F0704030504030204" pitchFamily="34" charset="0"/>
                <a:ea typeface="Tahoma" pitchFamily="34" charset="0"/>
                <a:cs typeface="Tahoma" pitchFamily="34" charset="0"/>
              </a:rPr>
              <a:t>rede</a:t>
            </a:r>
            <a:r>
              <a:rPr lang="en-US" dirty="0" smtClean="0">
                <a:solidFill>
                  <a:schemeClr val="accent1">
                    <a:lumMod val="75000"/>
                  </a:schemeClr>
                </a:solidFill>
                <a:latin typeface="Arial Rounded MT Bold" panose="020F0704030504030204" pitchFamily="34" charset="0"/>
                <a:ea typeface="Tahoma" pitchFamily="34" charset="0"/>
                <a:cs typeface="Tahoma" pitchFamily="34" charset="0"/>
              </a:rPr>
              <a:t> local e da Internet</a:t>
            </a:r>
            <a:endParaRPr lang="en-US" dirty="0">
              <a:solidFill>
                <a:schemeClr val="accent1">
                  <a:lumMod val="75000"/>
                </a:schemeClr>
              </a:solidFill>
              <a:latin typeface="Arial Rounded MT Bold" panose="020F0704030504030204" pitchFamily="34" charset="0"/>
              <a:ea typeface="Tahoma" pitchFamily="34" charset="0"/>
              <a:cs typeface="Tahoma" pitchFamily="34" charset="0"/>
            </a:endParaRPr>
          </a:p>
        </p:txBody>
      </p:sp>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22500" t="-262" r="22500" b="1"/>
          <a:stretch/>
        </p:blipFill>
        <p:spPr>
          <a:xfrm>
            <a:off x="247152" y="1676400"/>
            <a:ext cx="5029200" cy="4560094"/>
          </a:xfrm>
          <a:prstGeom prst="rect">
            <a:avLst/>
          </a:prstGeom>
        </p:spPr>
      </p:pic>
      <p:cxnSp>
        <p:nvCxnSpPr>
          <p:cNvPr id="7" name="Straight Connector 6"/>
          <p:cNvCxnSpPr>
            <a:stCxn id="5" idx="3"/>
          </p:cNvCxnSpPr>
          <p:nvPr/>
        </p:nvCxnSpPr>
        <p:spPr>
          <a:xfrm>
            <a:off x="2571252" y="5486400"/>
            <a:ext cx="3525369" cy="0"/>
          </a:xfrm>
          <a:prstGeom prst="line">
            <a:avLst/>
          </a:prstGeom>
          <a:ln w="34925">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037852" y="5257800"/>
            <a:ext cx="533400" cy="4572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cstate="print">
            <a:extLst>
              <a:ext uri="{BEBA8EAE-BF5A-486C-A8C5-ECC9F3942E4B}">
                <a14:imgProps xmlns="" xmlns:a14="http://schemas.microsoft.com/office/drawing/2010/main">
                  <a14:imgLayer r:embed="rId4">
                    <a14:imgEffect>
                      <a14:backgroundRemoval t="26010" b="59451" l="65091" r="74955"/>
                    </a14:imgEffect>
                  </a14:imgLayer>
                </a14:imgProps>
              </a:ext>
              <a:ext uri="{28A0092B-C50C-407E-A947-70E740481C1C}">
                <a14:useLocalDpi xmlns="" xmlns:a14="http://schemas.microsoft.com/office/drawing/2010/main" val="0"/>
              </a:ext>
            </a:extLst>
          </a:blip>
          <a:srcRect l="65720" t="25902" r="25095" b="41570"/>
          <a:stretch/>
        </p:blipFill>
        <p:spPr>
          <a:xfrm>
            <a:off x="7848600" y="2062392"/>
            <a:ext cx="688559" cy="685800"/>
          </a:xfrm>
          <a:prstGeom prst="rect">
            <a:avLst/>
          </a:prstGeom>
          <a:effectLst/>
        </p:spPr>
      </p:pic>
      <p:pic>
        <p:nvPicPr>
          <p:cNvPr id="6" name="Picture 5"/>
          <p:cNvPicPr>
            <a:picLocks noChangeAspect="1"/>
          </p:cNvPicPr>
          <p:nvPr/>
        </p:nvPicPr>
        <p:blipFill rotWithShape="1">
          <a:blip r:embed="rId5" cstate="print">
            <a:extLst>
              <a:ext uri="{28A0092B-C50C-407E-A947-70E740481C1C}">
                <a14:useLocalDpi xmlns="" xmlns:a14="http://schemas.microsoft.com/office/drawing/2010/main" val="0"/>
              </a:ext>
            </a:extLst>
          </a:blip>
          <a:srcRect l="50480"/>
          <a:stretch/>
        </p:blipFill>
        <p:spPr>
          <a:xfrm>
            <a:off x="5276352" y="3216995"/>
            <a:ext cx="3608572" cy="1734312"/>
          </a:xfrm>
          <a:prstGeom prst="rect">
            <a:avLst/>
          </a:prstGeom>
        </p:spPr>
      </p:pic>
      <p:cxnSp>
        <p:nvCxnSpPr>
          <p:cNvPr id="9" name="Straight Connector 8"/>
          <p:cNvCxnSpPr/>
          <p:nvPr/>
        </p:nvCxnSpPr>
        <p:spPr>
          <a:xfrm rot="5400000" flipH="1" flipV="1">
            <a:off x="5829300" y="3467100"/>
            <a:ext cx="1752600" cy="0"/>
          </a:xfrm>
          <a:prstGeom prst="line">
            <a:avLst/>
          </a:prstGeom>
          <a:ln w="38100" cap="rnd">
            <a:gradFill flip="none" rotWithShape="1">
              <a:gsLst>
                <a:gs pos="0">
                  <a:srgbClr val="00B050"/>
                </a:gs>
                <a:gs pos="25000">
                  <a:srgbClr val="21D6E0"/>
                </a:gs>
                <a:gs pos="75000">
                  <a:srgbClr val="0087E6"/>
                </a:gs>
                <a:gs pos="100000">
                  <a:srgbClr val="005CBF"/>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6553200" y="4343400"/>
            <a:ext cx="3048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251627" y="1995952"/>
            <a:ext cx="907946" cy="907946"/>
          </a:xfrm>
          <a:prstGeom prst="rect">
            <a:avLst/>
          </a:prstGeom>
        </p:spPr>
      </p:pic>
      <p:sp>
        <p:nvSpPr>
          <p:cNvPr id="17" name="Rectangle 16"/>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Administração</a:t>
            </a: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37752989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150019" y="890226"/>
            <a:ext cx="6326981" cy="5358174"/>
          </a:xfrm>
        </p:spPr>
        <p:txBody>
          <a:bodyPr/>
          <a:lstStyle/>
          <a:p>
            <a:endParaRPr lang="en-US" dirty="0" smtClean="0"/>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Potência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Total do Switch</a:t>
            </a:r>
          </a:p>
          <a:p>
            <a:pPr>
              <a:buFont typeface="Wingdings" panose="05000000000000000000" pitchFamily="2" charset="2"/>
              <a:buChar char="§"/>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Conecto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todas</a:t>
            </a:r>
            <a:r>
              <a:rPr lang="en-US" dirty="0" smtClean="0">
                <a:latin typeface="Tahoma" panose="020B0604030504040204" pitchFamily="34" charset="0"/>
                <a:ea typeface="Tahoma" panose="020B0604030504040204" pitchFamily="34" charset="0"/>
                <a:cs typeface="Tahoma" panose="020B0604030504040204" pitchFamily="34" charset="0"/>
              </a:rPr>
              <a:t> as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só</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algumas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Quantas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podem</a:t>
            </a:r>
            <a:r>
              <a:rPr lang="en-US" dirty="0" smtClean="0">
                <a:latin typeface="Tahoma" panose="020B0604030504040204" pitchFamily="34" charset="0"/>
                <a:ea typeface="Tahoma" panose="020B0604030504040204" pitchFamily="34" charset="0"/>
                <a:cs typeface="Tahoma" panose="020B0604030504040204" pitchFamily="34" charset="0"/>
              </a:rPr>
              <a:t> ser </a:t>
            </a:r>
            <a:r>
              <a:rPr lang="en-US" dirty="0" err="1" smtClean="0">
                <a:latin typeface="Tahoma" panose="020B0604030504040204" pitchFamily="34" charset="0"/>
                <a:ea typeface="Tahoma" panose="020B0604030504040204" pitchFamily="34" charset="0"/>
                <a:cs typeface="Tahoma" panose="020B0604030504040204" pitchFamily="34" charset="0"/>
              </a:rPr>
              <a:t>conectadas</a:t>
            </a:r>
            <a:r>
              <a:rPr lang="en-US" dirty="0" smtClean="0">
                <a:latin typeface="Tahoma" panose="020B0604030504040204" pitchFamily="34" charset="0"/>
                <a:ea typeface="Tahoma" panose="020B0604030504040204" pitchFamily="34" charset="0"/>
                <a:cs typeface="Tahoma" panose="020B0604030504040204" pitchFamily="34" charset="0"/>
              </a:rPr>
              <a:t>? </a:t>
            </a:r>
          </a:p>
          <a:p>
            <a:pPr>
              <a:buFont typeface="Wingdings" panose="05000000000000000000" pitchFamily="2" charset="2"/>
              <a:buChar char="§"/>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potência</a:t>
            </a:r>
            <a:r>
              <a:rPr lang="en-US" dirty="0" smtClean="0">
                <a:latin typeface="Tahoma" panose="020B0604030504040204" pitchFamily="34" charset="0"/>
                <a:ea typeface="Tahoma" panose="020B0604030504040204" pitchFamily="34" charset="0"/>
                <a:cs typeface="Tahoma" panose="020B0604030504040204" pitchFamily="34" charset="0"/>
              </a:rPr>
              <a:t> total </a:t>
            </a:r>
            <a:r>
              <a:rPr lang="en-US" dirty="0" err="1" smtClean="0">
                <a:latin typeface="Tahoma" panose="020B0604030504040204" pitchFamily="34" charset="0"/>
                <a:ea typeface="Tahoma" panose="020B0604030504040204" pitchFamily="34" charset="0"/>
                <a:cs typeface="Tahoma" panose="020B0604030504040204" pitchFamily="34" charset="0"/>
              </a:rPr>
              <a:t>não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exceder</a:t>
            </a:r>
            <a:r>
              <a:rPr lang="en-US" dirty="0" smtClean="0">
                <a:latin typeface="Tahoma" panose="020B0604030504040204" pitchFamily="34" charset="0"/>
                <a:ea typeface="Tahoma" panose="020B0604030504040204" pitchFamily="34" charset="0"/>
                <a:cs typeface="Tahoma" panose="020B0604030504040204" pitchFamily="34" charset="0"/>
              </a:rPr>
              <a:t> a </a:t>
            </a: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p:txBody>
      </p:sp>
      <p:sp>
        <p:nvSpPr>
          <p:cNvPr id="3174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4EBA37C9-3AA9-4145-9DD5-DF9BE75A4243}" type="slidenum">
              <a:rPr lang="en-US" sz="1400" smtClean="0">
                <a:solidFill>
                  <a:srgbClr val="FFFFFF"/>
                </a:solidFill>
              </a:rPr>
              <a:pPr>
                <a:spcBef>
                  <a:spcPct val="0"/>
                </a:spcBef>
                <a:buClrTx/>
                <a:buSzTx/>
                <a:buFontTx/>
                <a:buNone/>
              </a:pPr>
              <a:t>12</a:t>
            </a:fld>
            <a:endParaRPr lang="en-US" sz="1400" smtClean="0">
              <a:solidFill>
                <a:srgbClr val="FFFFFF"/>
              </a:solidFill>
            </a:endParaRPr>
          </a:p>
        </p:txBody>
      </p:sp>
      <p:pic>
        <p:nvPicPr>
          <p:cNvPr id="31750" name="Picture 2" descr="C:\Users\Bryan\AppData\Local\Microsoft\Windows\Temporary Internet Files\Content.IE5\7K904O8Y\MP900448669[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48400" y="1428750"/>
            <a:ext cx="2696876" cy="405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3266103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1000" y="2362200"/>
            <a:ext cx="7772400" cy="2590800"/>
          </a:xfrm>
          <a:prstGeom prst="rect">
            <a:avLst/>
          </a:prstGeom>
        </p:spPr>
      </p:pic>
      <p:sp>
        <p:nvSpPr>
          <p:cNvPr id="6" name="TextBox 5"/>
          <p:cNvSpPr txBox="1"/>
          <p:nvPr/>
        </p:nvSpPr>
        <p:spPr>
          <a:xfrm>
            <a:off x="381000" y="1143000"/>
            <a:ext cx="4267200" cy="584775"/>
          </a:xfrm>
          <a:prstGeom prst="rect">
            <a:avLst/>
          </a:prstGeom>
          <a:noFill/>
        </p:spPr>
        <p:txBody>
          <a:bodyPr wrap="square">
            <a:spAutoFit/>
          </a:bodyPr>
          <a:lstStyle/>
          <a:p>
            <a:pPr fontAlgn="auto">
              <a:spcBef>
                <a:spcPts val="0"/>
              </a:spcBef>
              <a:spcAft>
                <a:spcPts val="0"/>
              </a:spcAft>
              <a:defRPr/>
            </a:pP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Níveis</a:t>
            </a:r>
            <a:r>
              <a:rPr lang="en-US" sz="3200" b="1" kern="0" dirty="0" smtClean="0">
                <a:effectLst>
                  <a:outerShdw blurRad="38100" dist="38100" dir="2700000" algn="tl">
                    <a:srgbClr val="000000">
                      <a:alpha val="43137"/>
                    </a:srgbClr>
                  </a:outerShdw>
                </a:effectLst>
                <a:latin typeface="+mn-lt"/>
                <a:ea typeface="Arial Unicode MS" pitchFamily="34" charset="-128"/>
                <a:cs typeface="Tahoma" pitchFamily="34" charset="0"/>
              </a:rPr>
              <a:t> de </a:t>
            </a: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Potência</a:t>
            </a:r>
            <a:r>
              <a:rPr lang="en-US" sz="3200" b="1" kern="0" dirty="0" smtClean="0">
                <a:effectLst>
                  <a:outerShdw blurRad="38100" dist="38100" dir="2700000" algn="tl">
                    <a:srgbClr val="000000">
                      <a:alpha val="43137"/>
                    </a:srgbClr>
                  </a:outerShdw>
                </a:effectLst>
                <a:latin typeface="+mn-lt"/>
                <a:ea typeface="Arial Unicode MS" pitchFamily="34" charset="-128"/>
                <a:cs typeface="Tahoma" pitchFamily="34" charset="0"/>
              </a:rPr>
              <a:t> </a:t>
            </a:r>
            <a:r>
              <a:rPr lang="en-US" sz="3200" b="1" kern="0" dirty="0" err="1" smtClean="0">
                <a:effectLst>
                  <a:outerShdw blurRad="38100" dist="38100" dir="2700000" algn="tl">
                    <a:srgbClr val="000000">
                      <a:alpha val="43137"/>
                    </a:srgbClr>
                  </a:outerShdw>
                </a:effectLst>
                <a:latin typeface="+mn-lt"/>
                <a:ea typeface="Arial Unicode MS" pitchFamily="34" charset="-128"/>
                <a:cs typeface="Tahoma" pitchFamily="34" charset="0"/>
              </a:rPr>
              <a:t>PoE</a:t>
            </a:r>
            <a:endParaRPr lang="en-US" sz="3200" b="1" kern="0" dirty="0">
              <a:effectLst>
                <a:outerShdw blurRad="38100" dist="38100" dir="2700000" algn="tl">
                  <a:srgbClr val="000000">
                    <a:alpha val="43137"/>
                  </a:srgbClr>
                </a:outerShdw>
              </a:effectLst>
              <a:latin typeface="+mn-lt"/>
              <a:ea typeface="Arial Unicode MS" pitchFamily="34" charset="-128"/>
              <a:cs typeface="Tahoma" pitchFamily="34" charset="0"/>
            </a:endParaRPr>
          </a:p>
        </p:txBody>
      </p:sp>
      <p:sp>
        <p:nvSpPr>
          <p:cNvPr id="7" name="Rectangle 6"/>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1477393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idx="1"/>
          </p:nvPr>
        </p:nvSpPr>
        <p:spPr>
          <a:xfrm>
            <a:off x="228600" y="670718"/>
            <a:ext cx="8229600" cy="5730082"/>
          </a:xfrm>
        </p:spPr>
        <p:txBody>
          <a:bodyPr/>
          <a:lstStyle/>
          <a:p>
            <a:endParaRPr lang="en-US" dirty="0" smtClean="0"/>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Exemplo</a:t>
            </a:r>
            <a:r>
              <a:rPr lang="en-US" dirty="0" smtClean="0">
                <a:latin typeface="Tahoma" panose="020B0604030504040204" pitchFamily="34" charset="0"/>
                <a:ea typeface="Tahoma" panose="020B0604030504040204" pitchFamily="34" charset="0"/>
                <a:cs typeface="Tahoma" panose="020B0604030504040204" pitchFamily="34" charset="0"/>
              </a:rPr>
              <a:t> do Switch TPE-224WS</a:t>
            </a: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Possui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portas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(1-4) e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(5-24)</a:t>
            </a: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Supondo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só</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15.4 W</a:t>
            </a:r>
          </a:p>
          <a:p>
            <a:pPr lvl="1">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de 193 W</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err="1" smtClean="0">
                <a:latin typeface="Tahoma" panose="020B0604030504040204" pitchFamily="34" charset="0"/>
                <a:ea typeface="Tahoma" panose="020B0604030504040204" pitchFamily="34" charset="0"/>
                <a:cs typeface="Tahoma" panose="020B0604030504040204" pitchFamily="34" charset="0"/>
              </a:rPr>
              <a:t>Quantos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podemos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ligar</a:t>
            </a:r>
            <a:r>
              <a:rPr lang="en-US" dirty="0" smtClean="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193 W / 15.4 W =  12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lvl="1">
              <a:buNone/>
            </a:pPr>
            <a:endParaRPr lang="en-US"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dirty="0" smtClean="0">
                <a:latin typeface="Tahoma" panose="020B0604030504040204" pitchFamily="34" charset="0"/>
                <a:ea typeface="Tahoma" panose="020B0604030504040204" pitchFamily="34" charset="0"/>
                <a:cs typeface="Tahoma" panose="020B0604030504040204" pitchFamily="34" charset="0"/>
              </a:rPr>
              <a:t>A </a:t>
            </a:r>
            <a:r>
              <a:rPr lang="en-US" dirty="0" err="1" smtClean="0">
                <a:latin typeface="Tahoma" panose="020B0604030504040204" pitchFamily="34" charset="0"/>
                <a:ea typeface="Tahoma" panose="020B0604030504040204" pitchFamily="34" charset="0"/>
                <a:cs typeface="Tahoma" panose="020B0604030504040204" pitchFamily="34" charset="0"/>
              </a:rPr>
              <a:t>quantidade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dispositivos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ligados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depende</a:t>
            </a:r>
            <a:r>
              <a:rPr lang="en-US" dirty="0" smtClean="0">
                <a:latin typeface="Tahoma" panose="020B0604030504040204" pitchFamily="34" charset="0"/>
                <a:ea typeface="Tahoma" panose="020B0604030504040204" pitchFamily="34" charset="0"/>
                <a:cs typeface="Tahoma" panose="020B0604030504040204" pitchFamily="34" charset="0"/>
              </a:rPr>
              <a:t> da </a:t>
            </a:r>
            <a:r>
              <a:rPr lang="en-US" dirty="0" err="1" smtClean="0">
                <a:latin typeface="Tahoma" panose="020B0604030504040204" pitchFamily="34" charset="0"/>
                <a:ea typeface="Tahoma" panose="020B0604030504040204" pitchFamily="34" charset="0"/>
                <a:cs typeface="Tahoma" panose="020B0604030504040204" pitchFamily="34" charset="0"/>
              </a:rPr>
              <a:t>Provisão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r>
              <a:rPr lang="en-US" dirty="0" smtClean="0">
                <a:latin typeface="Tahoma" panose="020B0604030504040204" pitchFamily="34" charset="0"/>
                <a:ea typeface="Tahoma" panose="020B0604030504040204" pitchFamily="34" charset="0"/>
                <a:cs typeface="Tahoma" panose="020B0604030504040204" pitchFamily="34" charset="0"/>
              </a:rPr>
              <a:t> do Switch</a:t>
            </a:r>
          </a:p>
        </p:txBody>
      </p:sp>
      <p:sp>
        <p:nvSpPr>
          <p:cNvPr id="3277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26D9FC5-00E9-4BF6-81C9-135F44372B84}" type="slidenum">
              <a:rPr lang="en-US" sz="1400" smtClean="0">
                <a:solidFill>
                  <a:srgbClr val="FFFFFF"/>
                </a:solidFill>
              </a:rPr>
              <a:pPr>
                <a:spcBef>
                  <a:spcPct val="0"/>
                </a:spcBef>
                <a:buClrTx/>
                <a:buSzTx/>
                <a:buFontTx/>
                <a:buNone/>
              </a:pPr>
              <a:t>14</a:t>
            </a:fld>
            <a:endParaRPr lang="en-US" sz="1400" smtClean="0">
              <a:solidFill>
                <a:srgbClr val="FFFFFF"/>
              </a:solidFill>
            </a:endParaRPr>
          </a:p>
        </p:txBody>
      </p:sp>
      <p:pic>
        <p:nvPicPr>
          <p:cNvPr id="32774" name="Picture 2" descr="C:\Users\Bryan\AppData\Local\Microsoft\Windows\Temporary Internet Files\Content.IE5\8E3QQNM3\MP900408985[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15200" y="1600200"/>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Provisão</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3344052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0" y="2948970"/>
            <a:ext cx="1157340" cy="914400"/>
          </a:xfrm>
          <a:prstGeom prst="rect">
            <a:avLst/>
          </a:prstGeom>
          <a:noFill/>
          <a:ln w="9525">
            <a:noFill/>
            <a:miter lim="800000"/>
            <a:headEnd/>
            <a:tailEnd/>
          </a:ln>
        </p:spPr>
      </p:pic>
      <p:pic>
        <p:nvPicPr>
          <p:cNvPr id="38" name="Picture 3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43447" y="4731293"/>
            <a:ext cx="1526342" cy="349532"/>
          </a:xfrm>
          <a:prstGeom prst="rect">
            <a:avLst/>
          </a:prstGeom>
        </p:spPr>
      </p:pic>
      <p:pic>
        <p:nvPicPr>
          <p:cNvPr id="37" name="Picture 3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16964" y="4731293"/>
            <a:ext cx="1526342" cy="349532"/>
          </a:xfrm>
          <a:prstGeom prst="rect">
            <a:avLst/>
          </a:prstGeom>
        </p:spPr>
      </p:pic>
      <p:pic>
        <p:nvPicPr>
          <p:cNvPr id="35" name="Picture 3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14601" y="4732092"/>
            <a:ext cx="1526342" cy="349532"/>
          </a:xfrm>
          <a:prstGeom prst="rect">
            <a:avLst/>
          </a:prstGeom>
        </p:spPr>
      </p:pic>
      <p:pic>
        <p:nvPicPr>
          <p:cNvPr id="31" name="Picture 3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7201" y="4732092"/>
            <a:ext cx="1526342" cy="349532"/>
          </a:xfrm>
          <a:prstGeom prst="rect">
            <a:avLst/>
          </a:prstGeom>
        </p:spPr>
      </p:pic>
      <p:pic>
        <p:nvPicPr>
          <p:cNvPr id="30" name="Picture 2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42951" y="2357922"/>
            <a:ext cx="3001088" cy="687248"/>
          </a:xfrm>
          <a:prstGeom prst="rect">
            <a:avLst/>
          </a:prstGeom>
        </p:spPr>
      </p:pic>
      <p:cxnSp>
        <p:nvCxnSpPr>
          <p:cNvPr id="5" name="Elbow Connector 4"/>
          <p:cNvCxnSpPr/>
          <p:nvPr/>
        </p:nvCxnSpPr>
        <p:spPr>
          <a:xfrm rot="5400000">
            <a:off x="1605371" y="3104579"/>
            <a:ext cx="2146968" cy="154232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6200000" flipH="1">
            <a:off x="2685160" y="3723809"/>
            <a:ext cx="2054979" cy="39584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3625663" y="2894244"/>
            <a:ext cx="2457451" cy="2054978"/>
          </a:xfrm>
          <a:prstGeom prst="bentConnector3">
            <a:avLst>
              <a:gd name="adj1" fmla="val 99953"/>
            </a:avLst>
          </a:prstGeom>
          <a:ln w="38100"/>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3625663" y="2802255"/>
            <a:ext cx="4489637" cy="2146967"/>
          </a:xfrm>
          <a:prstGeom prst="bentConnector3">
            <a:avLst>
              <a:gd name="adj1" fmla="val 100408"/>
            </a:avLst>
          </a:prstGeom>
          <a:ln w="3810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68420" y="2339370"/>
            <a:ext cx="3237380" cy="415498"/>
          </a:xfrm>
          <a:prstGeom prst="rect">
            <a:avLst/>
          </a:prstGeom>
          <a:noFill/>
        </p:spPr>
        <p:txBody>
          <a:bodyPr wrap="square" rtlCol="0">
            <a:spAutoFit/>
          </a:bodyPr>
          <a:lstStyle/>
          <a:p>
            <a:r>
              <a:rPr lang="en-US" sz="1050" b="1" dirty="0" err="1" smtClean="0"/>
              <a:t>Fibras</a:t>
            </a:r>
            <a:r>
              <a:rPr lang="en-US" sz="1050" b="1" dirty="0" smtClean="0"/>
              <a:t> </a:t>
            </a:r>
            <a:r>
              <a:rPr lang="en-US" sz="1050" b="1" dirty="0" err="1" smtClean="0"/>
              <a:t>Óticas</a:t>
            </a:r>
            <a:r>
              <a:rPr lang="en-US" sz="1050" b="1" dirty="0" smtClean="0"/>
              <a:t> Multi-</a:t>
            </a:r>
            <a:r>
              <a:rPr lang="en-US" sz="1050" b="1" dirty="0" err="1" smtClean="0"/>
              <a:t>modo</a:t>
            </a:r>
            <a:r>
              <a:rPr lang="en-US" sz="1050" b="1" dirty="0" smtClean="0"/>
              <a:t> 62.5/125 </a:t>
            </a:r>
            <a:r>
              <a:rPr lang="en-US" sz="1050" b="1" dirty="0" err="1" smtClean="0"/>
              <a:t>ou</a:t>
            </a:r>
            <a:r>
              <a:rPr lang="en-US" sz="1050" b="1" dirty="0" smtClean="0"/>
              <a:t> 50/125</a:t>
            </a:r>
          </a:p>
          <a:p>
            <a:r>
              <a:rPr lang="en-US" sz="1050" b="1" dirty="0" err="1" smtClean="0"/>
              <a:t>Distâncias</a:t>
            </a:r>
            <a:r>
              <a:rPr lang="en-US" sz="1050" b="1" dirty="0" smtClean="0"/>
              <a:t> </a:t>
            </a:r>
            <a:r>
              <a:rPr lang="en-US" sz="1050" b="1" dirty="0" err="1" smtClean="0"/>
              <a:t>até</a:t>
            </a:r>
            <a:r>
              <a:rPr lang="en-US" sz="1050" b="1" dirty="0" smtClean="0"/>
              <a:t> 2 Km</a:t>
            </a:r>
            <a:endParaRPr lang="en-US" sz="1050" b="1" dirty="0"/>
          </a:p>
        </p:txBody>
      </p:sp>
      <p:sp>
        <p:nvSpPr>
          <p:cNvPr id="55" name="TextBox 54"/>
          <p:cNvSpPr txBox="1"/>
          <p:nvPr/>
        </p:nvSpPr>
        <p:spPr>
          <a:xfrm>
            <a:off x="6172200" y="2872770"/>
            <a:ext cx="1450602" cy="415498"/>
          </a:xfrm>
          <a:prstGeom prst="rect">
            <a:avLst/>
          </a:prstGeom>
          <a:noFill/>
        </p:spPr>
        <p:txBody>
          <a:bodyPr wrap="square" rtlCol="0">
            <a:spAutoFit/>
          </a:bodyPr>
          <a:lstStyle/>
          <a:p>
            <a:r>
              <a:rPr lang="en-US" sz="1050" b="1" dirty="0" smtClean="0"/>
              <a:t>Banda </a:t>
            </a:r>
            <a:r>
              <a:rPr lang="en-US" sz="1050" b="1" dirty="0" err="1" smtClean="0"/>
              <a:t>passante</a:t>
            </a:r>
            <a:r>
              <a:rPr lang="en-US" sz="1050" b="1" dirty="0" smtClean="0"/>
              <a:t> 2000 Mbps</a:t>
            </a:r>
            <a:endParaRPr lang="en-US" sz="1050" b="1" dirty="0"/>
          </a:p>
        </p:txBody>
      </p:sp>
      <p:sp>
        <p:nvSpPr>
          <p:cNvPr id="26" name="TextBox 25"/>
          <p:cNvSpPr txBox="1"/>
          <p:nvPr/>
        </p:nvSpPr>
        <p:spPr>
          <a:xfrm>
            <a:off x="407968"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370 W</a:t>
            </a:r>
            <a:endParaRPr lang="en-US" sz="1050" b="1" dirty="0"/>
          </a:p>
        </p:txBody>
      </p:sp>
      <p:sp>
        <p:nvSpPr>
          <p:cNvPr id="20" name="Rectangle 19"/>
          <p:cNvSpPr/>
          <p:nvPr/>
        </p:nvSpPr>
        <p:spPr>
          <a:xfrm>
            <a:off x="77726" y="35132"/>
            <a:ext cx="6541807" cy="646331"/>
          </a:xfrm>
          <a:prstGeom prst="rect">
            <a:avLst/>
          </a:prstGeom>
        </p:spPr>
        <p:txBody>
          <a:bodyPr wrap="square">
            <a:spAutoFit/>
          </a:bodyPr>
          <a:lstStyle/>
          <a:p>
            <a:pPr fontAlgn="auto">
              <a:spcBef>
                <a:spcPts val="0"/>
              </a:spcBef>
              <a:spcAft>
                <a:spcPts val="0"/>
              </a:spcAft>
              <a:defRPr/>
            </a:pP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Projeto</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Câmeras</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2" name="TextBox 21"/>
          <p:cNvSpPr txBox="1"/>
          <p:nvPr/>
        </p:nvSpPr>
        <p:spPr>
          <a:xfrm>
            <a:off x="4495800" y="3101370"/>
            <a:ext cx="1371600" cy="276999"/>
          </a:xfrm>
          <a:prstGeom prst="rect">
            <a:avLst/>
          </a:prstGeom>
          <a:noFill/>
        </p:spPr>
        <p:txBody>
          <a:bodyPr wrap="square" rtlCol="0">
            <a:spAutoFit/>
          </a:bodyPr>
          <a:lstStyle/>
          <a:p>
            <a:r>
              <a:rPr lang="en-US" sz="1200" b="1" dirty="0" smtClean="0"/>
              <a:t>TEG-MGBSX</a:t>
            </a:r>
            <a:endParaRPr lang="en-US" sz="1200" b="1" dirty="0"/>
          </a:p>
        </p:txBody>
      </p:sp>
      <p:sp>
        <p:nvSpPr>
          <p:cNvPr id="23" name="TextBox 22"/>
          <p:cNvSpPr txBox="1"/>
          <p:nvPr/>
        </p:nvSpPr>
        <p:spPr>
          <a:xfrm>
            <a:off x="990600" y="2062371"/>
            <a:ext cx="1371600" cy="276999"/>
          </a:xfrm>
          <a:prstGeom prst="rect">
            <a:avLst/>
          </a:prstGeom>
          <a:noFill/>
        </p:spPr>
        <p:txBody>
          <a:bodyPr wrap="square" rtlCol="0">
            <a:spAutoFit/>
          </a:bodyPr>
          <a:lstStyle/>
          <a:p>
            <a:r>
              <a:rPr lang="en-US" sz="1200" b="1" dirty="0" smtClean="0"/>
              <a:t>TPE-4840WS</a:t>
            </a:r>
            <a:endParaRPr lang="en-US" sz="1200" b="1" dirty="0"/>
          </a:p>
        </p:txBody>
      </p:sp>
      <p:sp>
        <p:nvSpPr>
          <p:cNvPr id="25" name="TextBox 24"/>
          <p:cNvSpPr txBox="1"/>
          <p:nvPr/>
        </p:nvSpPr>
        <p:spPr>
          <a:xfrm>
            <a:off x="66988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370 W</a:t>
            </a:r>
            <a:endParaRPr lang="en-US" sz="1050" b="1" dirty="0"/>
          </a:p>
        </p:txBody>
      </p:sp>
      <p:sp>
        <p:nvSpPr>
          <p:cNvPr id="27" name="TextBox 26"/>
          <p:cNvSpPr txBox="1"/>
          <p:nvPr/>
        </p:nvSpPr>
        <p:spPr>
          <a:xfrm>
            <a:off x="46414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370 W</a:t>
            </a:r>
            <a:endParaRPr lang="en-US" sz="1050" b="1" dirty="0"/>
          </a:p>
        </p:txBody>
      </p:sp>
      <p:sp>
        <p:nvSpPr>
          <p:cNvPr id="29" name="TextBox 28"/>
          <p:cNvSpPr txBox="1"/>
          <p:nvPr/>
        </p:nvSpPr>
        <p:spPr>
          <a:xfrm>
            <a:off x="2507874" y="52349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1 x TEG-MGBSX</a:t>
            </a:r>
            <a:endParaRPr lang="en-US" sz="900" b="1" dirty="0"/>
          </a:p>
          <a:p>
            <a:r>
              <a:rPr lang="en-US" sz="900" b="1" dirty="0" smtClean="0"/>
              <a:t>12 x </a:t>
            </a:r>
            <a:r>
              <a:rPr lang="en-US" sz="900" b="1" dirty="0" err="1" smtClean="0"/>
              <a:t>Câmeras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370 W</a:t>
            </a:r>
            <a:endParaRPr lang="en-US" sz="1050" b="1" dirty="0"/>
          </a:p>
        </p:txBody>
      </p:sp>
      <p:sp>
        <p:nvSpPr>
          <p:cNvPr id="32" name="TextBox 31"/>
          <p:cNvSpPr txBox="1"/>
          <p:nvPr/>
        </p:nvSpPr>
        <p:spPr>
          <a:xfrm>
            <a:off x="450474" y="3101370"/>
            <a:ext cx="1835526" cy="784830"/>
          </a:xfrm>
          <a:prstGeom prst="rect">
            <a:avLst/>
          </a:prstGeom>
          <a:noFill/>
        </p:spPr>
        <p:txBody>
          <a:bodyPr wrap="square" rtlCol="0">
            <a:spAutoFit/>
          </a:bodyPr>
          <a:lstStyle/>
          <a:p>
            <a:r>
              <a:rPr lang="en-US" sz="900" b="1" dirty="0" smtClean="0"/>
              <a:t>1 x TPE-4840WS</a:t>
            </a:r>
            <a:endParaRPr lang="en-US" sz="900" b="1" dirty="0"/>
          </a:p>
          <a:p>
            <a:r>
              <a:rPr lang="en-US" sz="900" b="1" dirty="0" smtClean="0"/>
              <a:t> </a:t>
            </a:r>
            <a:r>
              <a:rPr lang="en-US" sz="900" b="1" dirty="0" smtClean="0"/>
              <a:t>x TEG-MGBSX</a:t>
            </a:r>
            <a:endParaRPr lang="en-US" sz="900" b="1" dirty="0"/>
          </a:p>
          <a:p>
            <a:r>
              <a:rPr lang="en-US" sz="900" b="1" dirty="0" smtClean="0"/>
              <a:t>12 x </a:t>
            </a:r>
            <a:r>
              <a:rPr lang="en-US" sz="900" b="1" dirty="0" err="1" smtClean="0"/>
              <a:t>Câmeras</a:t>
            </a:r>
            <a:r>
              <a:rPr lang="en-US" sz="900" b="1" dirty="0" smtClean="0"/>
              <a:t> Class </a:t>
            </a:r>
            <a:r>
              <a:rPr lang="en-US" sz="900" b="1" dirty="0"/>
              <a:t>4 </a:t>
            </a:r>
            <a:r>
              <a:rPr lang="en-US" sz="900" b="1" dirty="0" smtClean="0"/>
              <a:t>802.3at</a:t>
            </a:r>
            <a:endParaRPr lang="en-US" sz="900" b="1" dirty="0"/>
          </a:p>
          <a:p>
            <a:endParaRPr lang="en-US" sz="900" b="1" dirty="0"/>
          </a:p>
          <a:p>
            <a:r>
              <a:rPr lang="en-US" sz="900" b="1" i="1" dirty="0" err="1" smtClean="0"/>
              <a:t>Provisão</a:t>
            </a:r>
            <a:r>
              <a:rPr lang="en-US" sz="900" b="1" i="1" dirty="0" smtClean="0"/>
              <a:t> </a:t>
            </a:r>
            <a:r>
              <a:rPr lang="en-US" sz="900" b="1" i="1" dirty="0" err="1" smtClean="0"/>
              <a:t>PoE</a:t>
            </a:r>
            <a:r>
              <a:rPr lang="en-US" sz="900" b="1" i="1" dirty="0" smtClean="0"/>
              <a:t> 370 W</a:t>
            </a:r>
            <a:endParaRPr lang="en-US" sz="1050" b="1" dirty="0"/>
          </a:p>
        </p:txBody>
      </p:sp>
      <p:sp>
        <p:nvSpPr>
          <p:cNvPr id="33" name="TextBox 32"/>
          <p:cNvSpPr txBox="1"/>
          <p:nvPr/>
        </p:nvSpPr>
        <p:spPr>
          <a:xfrm>
            <a:off x="228600" y="914400"/>
            <a:ext cx="8610600" cy="954107"/>
          </a:xfrm>
          <a:prstGeom prst="rect">
            <a:avLst/>
          </a:prstGeom>
          <a:noFill/>
        </p:spPr>
        <p:txBody>
          <a:bodyPr wrap="square" rtlCol="0">
            <a:spAutoFit/>
          </a:bodyPr>
          <a:lstStyle/>
          <a:p>
            <a:pPr algn="ctr"/>
            <a:r>
              <a:rPr lang="en-US" sz="2800" b="1" dirty="0" err="1" smtClean="0"/>
              <a:t>Projeto</a:t>
            </a:r>
            <a:r>
              <a:rPr lang="en-US" sz="2800" b="1" dirty="0" smtClean="0"/>
              <a:t> </a:t>
            </a:r>
            <a:r>
              <a:rPr lang="en-US" sz="2800" b="1" dirty="0" err="1" smtClean="0"/>
              <a:t>para</a:t>
            </a:r>
            <a:r>
              <a:rPr lang="en-US" sz="2800" b="1" dirty="0" smtClean="0"/>
              <a:t> </a:t>
            </a:r>
            <a:r>
              <a:rPr lang="en-US" sz="2800" b="1" dirty="0" err="1" smtClean="0"/>
              <a:t>Conexão</a:t>
            </a:r>
            <a:r>
              <a:rPr lang="en-US" sz="2800" b="1" dirty="0" smtClean="0"/>
              <a:t> 60 x </a:t>
            </a:r>
            <a:r>
              <a:rPr lang="en-US" sz="2800" b="1" dirty="0" err="1" smtClean="0"/>
              <a:t>Câmeras</a:t>
            </a:r>
            <a:r>
              <a:rPr lang="en-US" sz="2800" b="1" dirty="0" smtClean="0"/>
              <a:t> </a:t>
            </a:r>
            <a:r>
              <a:rPr lang="en-US" sz="2800" b="1" dirty="0" err="1" smtClean="0"/>
              <a:t>PoE</a:t>
            </a:r>
            <a:r>
              <a:rPr lang="en-US" sz="2800" b="1" dirty="0" smtClean="0"/>
              <a:t>+</a:t>
            </a:r>
          </a:p>
          <a:p>
            <a:pPr algn="ctr"/>
            <a:r>
              <a:rPr lang="en-US" sz="2800" b="1" dirty="0" smtClean="0"/>
              <a:t>Class 4 (802.3at )</a:t>
            </a:r>
            <a:endParaRPr lang="en-US" sz="2800" b="1" dirty="0"/>
          </a:p>
        </p:txBody>
      </p:sp>
    </p:spTree>
    <p:extLst>
      <p:ext uri="{BB962C8B-B14F-4D97-AF65-F5344CB8AC3E}">
        <p14:creationId xmlns="" xmlns:p14="http://schemas.microsoft.com/office/powerpoint/2010/main" val="137287204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Injetores</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5" name="Picture 1" descr="http://www.trendnet.com/images/products/diagram/di_TPE-113GI_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5000" y="1752600"/>
            <a:ext cx="4286250" cy="3200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09681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Injetor</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38400" y="1143000"/>
            <a:ext cx="841248" cy="1295400"/>
          </a:xfrm>
          <a:prstGeom prst="rect">
            <a:avLst/>
          </a:prstGeo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19200" y="1219200"/>
            <a:ext cx="914400" cy="1143000"/>
          </a:xfrm>
          <a:prstGeom prst="rect">
            <a:avLst/>
          </a:prstGeom>
        </p:spPr>
      </p:pic>
      <p:graphicFrame>
        <p:nvGraphicFramePr>
          <p:cNvPr id="8" name="Table 7"/>
          <p:cNvGraphicFramePr>
            <a:graphicFrameLocks noGrp="1"/>
          </p:cNvGraphicFramePr>
          <p:nvPr>
            <p:extLst/>
          </p:nvPr>
        </p:nvGraphicFramePr>
        <p:xfrm>
          <a:off x="152400" y="2743200"/>
          <a:ext cx="8751608" cy="2436918"/>
        </p:xfrm>
        <a:graphic>
          <a:graphicData uri="http://schemas.openxmlformats.org/drawingml/2006/table">
            <a:tbl>
              <a:tblPr>
                <a:tableStyleId>{3C2FFA5D-87B4-456A-9821-1D502468CF0F}</a:tableStyleId>
              </a:tblPr>
              <a:tblGrid>
                <a:gridCol w="4114800"/>
                <a:gridCol w="4636808"/>
              </a:tblGrid>
              <a:tr h="341493">
                <a:tc>
                  <a:txBody>
                    <a:bodyPr/>
                    <a:lstStyle/>
                    <a:p>
                      <a:pPr algn="ctr"/>
                      <a:r>
                        <a:rPr lang="en-US" b="1" dirty="0" smtClean="0"/>
                        <a:t>TPE-115GI</a:t>
                      </a:r>
                      <a:endParaRPr lang="en-US" b="1" dirty="0"/>
                    </a:p>
                  </a:txBody>
                  <a:tcPr/>
                </a:tc>
                <a:tc>
                  <a:txBody>
                    <a:bodyPr/>
                    <a:lstStyle/>
                    <a:p>
                      <a:pPr algn="ctr"/>
                      <a:r>
                        <a:rPr lang="en-US" b="1" dirty="0" smtClean="0"/>
                        <a:t>TPE-113GI</a:t>
                      </a:r>
                      <a:endParaRPr lang="en-US" b="1" dirty="0"/>
                    </a:p>
                  </a:txBody>
                  <a:tcPr/>
                </a:tc>
              </a:tr>
              <a:tr h="597612">
                <a:tc>
                  <a:txBody>
                    <a:bodyPr/>
                    <a:lstStyle/>
                    <a:p>
                      <a:r>
                        <a:rPr lang="en-US" dirty="0" err="1" smtClean="0"/>
                        <a:t>Injetor</a:t>
                      </a:r>
                      <a:r>
                        <a:rPr lang="en-US" dirty="0" smtClean="0"/>
                        <a:t>  Gigabit </a:t>
                      </a:r>
                      <a:r>
                        <a:rPr lang="en-US" dirty="0" err="1" smtClean="0"/>
                        <a:t>PoE</a:t>
                      </a:r>
                      <a:r>
                        <a:rPr lang="en-US" dirty="0" smtClean="0"/>
                        <a:t>+/</a:t>
                      </a:r>
                      <a:r>
                        <a:rPr lang="en-US" dirty="0" err="1" smtClean="0"/>
                        <a:t>PoE</a:t>
                      </a:r>
                      <a:endParaRPr lang="en-US" dirty="0" smtClean="0"/>
                    </a:p>
                  </a:txBody>
                  <a:tcPr/>
                </a:tc>
                <a:tc>
                  <a:txBody>
                    <a:bodyPr/>
                    <a:lstStyle/>
                    <a:p>
                      <a:r>
                        <a:rPr lang="en-US" dirty="0" err="1" smtClean="0"/>
                        <a:t>Injetor</a:t>
                      </a:r>
                      <a:r>
                        <a:rPr lang="en-US" dirty="0" smtClean="0"/>
                        <a:t> </a:t>
                      </a:r>
                      <a:r>
                        <a:rPr lang="en-US" baseline="0" dirty="0" smtClean="0"/>
                        <a:t> Gigabit </a:t>
                      </a:r>
                      <a:r>
                        <a:rPr lang="en-US" baseline="0" dirty="0" err="1" smtClean="0"/>
                        <a:t>PoE</a:t>
                      </a:r>
                      <a:endParaRPr lang="en-US" dirty="0" smtClean="0"/>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Distâncias</a:t>
                      </a:r>
                      <a:r>
                        <a:rPr lang="en-US" baseline="0" dirty="0" smtClean="0"/>
                        <a:t> </a:t>
                      </a:r>
                      <a:r>
                        <a:rPr lang="en-US" baseline="0" dirty="0" err="1" smtClean="0"/>
                        <a:t>até</a:t>
                      </a:r>
                      <a:r>
                        <a:rPr lang="en-US" baseline="0" dirty="0" smtClean="0"/>
                        <a:t> 100 m</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Distâncias</a:t>
                      </a:r>
                      <a:r>
                        <a:rPr lang="en-US" baseline="0" dirty="0" smtClean="0"/>
                        <a:t> </a:t>
                      </a:r>
                      <a:r>
                        <a:rPr lang="en-US" baseline="0" dirty="0" err="1" smtClean="0"/>
                        <a:t>até</a:t>
                      </a:r>
                      <a:r>
                        <a:rPr lang="en-US" baseline="0" dirty="0" smtClean="0"/>
                        <a:t> 100 m</a:t>
                      </a:r>
                      <a:endParaRPr lang="en-US" dirty="0" smtClean="0"/>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Funciona</a:t>
                      </a:r>
                      <a:r>
                        <a:rPr lang="en-US" baseline="0" dirty="0" smtClean="0"/>
                        <a:t> para 10/100/1000 Mbps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Funciona</a:t>
                      </a:r>
                      <a:r>
                        <a:rPr lang="en-US" baseline="0" dirty="0" smtClean="0"/>
                        <a:t> para 10/100/1000 Mbps</a:t>
                      </a:r>
                      <a:endParaRPr lang="en-US" dirty="0" smtClean="0"/>
                    </a:p>
                  </a:txBody>
                  <a:tcPr/>
                </a:tc>
              </a:tr>
              <a:tr h="491182">
                <a:tc>
                  <a:txBody>
                    <a:bodyPr/>
                    <a:lstStyle/>
                    <a:p>
                      <a:r>
                        <a:rPr lang="en-US" dirty="0" err="1" smtClean="0"/>
                        <a:t>Proporciona</a:t>
                      </a:r>
                      <a:r>
                        <a:rPr lang="en-US" dirty="0" smtClean="0"/>
                        <a:t> </a:t>
                      </a:r>
                      <a:r>
                        <a:rPr lang="en-US" dirty="0" err="1" smtClean="0"/>
                        <a:t>até</a:t>
                      </a:r>
                      <a:r>
                        <a:rPr lang="en-US" dirty="0" smtClean="0"/>
                        <a:t> 30 W (</a:t>
                      </a:r>
                      <a:r>
                        <a:rPr lang="en-US" dirty="0" err="1" smtClean="0"/>
                        <a:t>PoE</a:t>
                      </a:r>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Proporciona</a:t>
                      </a:r>
                      <a:r>
                        <a:rPr lang="en-US" dirty="0" smtClean="0"/>
                        <a:t> </a:t>
                      </a:r>
                      <a:r>
                        <a:rPr lang="en-US" dirty="0" err="1" smtClean="0"/>
                        <a:t>até</a:t>
                      </a:r>
                      <a:r>
                        <a:rPr lang="en-US" dirty="0" smtClean="0"/>
                        <a:t> </a:t>
                      </a:r>
                      <a:r>
                        <a:rPr lang="en-US" baseline="0" dirty="0" smtClean="0"/>
                        <a:t>15.4 W (</a:t>
                      </a:r>
                      <a:r>
                        <a:rPr lang="en-US" baseline="0" dirty="0" err="1" smtClean="0"/>
                        <a:t>PoE</a:t>
                      </a:r>
                      <a:r>
                        <a:rPr lang="en-US" baseline="0" dirty="0" smtClean="0"/>
                        <a:t>)</a:t>
                      </a:r>
                      <a:endParaRPr lang="en-US" dirty="0" smtClean="0"/>
                    </a:p>
                  </a:txBody>
                  <a:tcPr/>
                </a:tc>
              </a:tr>
            </a:tbl>
          </a:graphicData>
        </a:graphic>
      </p:graphicFrame>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105400" y="1219200"/>
            <a:ext cx="1207008" cy="1143000"/>
          </a:xfrm>
          <a:prstGeom prst="rect">
            <a:avLst/>
          </a:prstGeom>
        </p:spPr>
      </p:pic>
      <p:pic>
        <p:nvPicPr>
          <p:cNvPr id="10" name="Picture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570518" y="1143000"/>
            <a:ext cx="1173480" cy="1295400"/>
          </a:xfrm>
          <a:prstGeom prst="rect">
            <a:avLst/>
          </a:prstGeom>
        </p:spPr>
      </p:pic>
    </p:spTree>
    <p:extLst>
      <p:ext uri="{BB962C8B-B14F-4D97-AF65-F5344CB8AC3E}">
        <p14:creationId xmlns="" xmlns:p14="http://schemas.microsoft.com/office/powerpoint/2010/main" val="3968661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rendnet.com/images/products/diagram/di_TPE-114GS_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3600" y="1447800"/>
            <a:ext cx="4286250" cy="448627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Splitter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2350905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Splitter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050" name="Picture 2" descr="http://www.trendnet.com/images/products/diagram/di_TPE-104GS_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6800" y="1669246"/>
            <a:ext cx="6667500" cy="18097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971800" y="914400"/>
            <a:ext cx="2121093" cy="523220"/>
          </a:xfrm>
          <a:prstGeom prst="rect">
            <a:avLst/>
          </a:prstGeom>
          <a:noFill/>
        </p:spPr>
        <p:txBody>
          <a:bodyPr wrap="none" rtlCol="0">
            <a:spAutoFit/>
          </a:bodyPr>
          <a:lstStyle/>
          <a:p>
            <a:r>
              <a:rPr lang="en-US" sz="2800" b="1" dirty="0" smtClean="0">
                <a:effectLst>
                  <a:outerShdw blurRad="38100" dist="38100" dir="2700000" algn="tl">
                    <a:srgbClr val="000000">
                      <a:alpha val="43137"/>
                    </a:srgbClr>
                  </a:outerShdw>
                </a:effectLst>
              </a:rPr>
              <a:t>TPE-104GS</a:t>
            </a:r>
            <a:endParaRPr lang="en-US" sz="2800" b="1" dirty="0">
              <a:effectLst>
                <a:outerShdw blurRad="38100" dist="38100" dir="2700000" algn="tl">
                  <a:srgbClr val="000000">
                    <a:alpha val="43137"/>
                  </a:srgbClr>
                </a:outerShdw>
              </a:effectLst>
            </a:endParaRPr>
          </a:p>
        </p:txBody>
      </p:sp>
      <p:sp>
        <p:nvSpPr>
          <p:cNvPr id="5" name="TextBox 4"/>
          <p:cNvSpPr txBox="1"/>
          <p:nvPr/>
        </p:nvSpPr>
        <p:spPr>
          <a:xfrm>
            <a:off x="381000" y="3962400"/>
            <a:ext cx="7431714"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latin typeface="Tahoma" panose="020B0604030504040204" pitchFamily="34" charset="0"/>
                <a:ea typeface="Tahoma" panose="020B0604030504040204" pitchFamily="34" charset="0"/>
                <a:cs typeface="Tahoma" panose="020B0604030504040204" pitchFamily="34" charset="0"/>
              </a:rPr>
              <a:t>Splitter Gigabit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Pode</a:t>
            </a:r>
            <a:r>
              <a:rPr lang="en-US" dirty="0" smtClean="0">
                <a:latin typeface="Tahoma" panose="020B0604030504040204" pitchFamily="34" charset="0"/>
                <a:ea typeface="Tahoma" panose="020B0604030504040204" pitchFamily="34" charset="0"/>
                <a:cs typeface="Tahoma" panose="020B0604030504040204" pitchFamily="34" charset="0"/>
              </a:rPr>
              <a:t>-se </a:t>
            </a:r>
            <a:r>
              <a:rPr lang="en-US" dirty="0" err="1" smtClean="0">
                <a:latin typeface="Tahoma" panose="020B0604030504040204" pitchFamily="34" charset="0"/>
                <a:ea typeface="Tahoma" panose="020B0604030504040204" pitchFamily="34" charset="0"/>
                <a:cs typeface="Tahoma" panose="020B0604030504040204" pitchFamily="34" charset="0"/>
              </a:rPr>
              <a:t>selecionar</a:t>
            </a:r>
            <a:r>
              <a:rPr lang="en-US" dirty="0" smtClean="0">
                <a:latin typeface="Tahoma" panose="020B0604030504040204" pitchFamily="34" charset="0"/>
                <a:ea typeface="Tahoma" panose="020B0604030504040204" pitchFamily="34" charset="0"/>
                <a:cs typeface="Tahoma" panose="020B0604030504040204" pitchFamily="34" charset="0"/>
              </a:rPr>
              <a:t> a </a:t>
            </a:r>
            <a:r>
              <a:rPr lang="en-US" dirty="0" err="1" smtClean="0">
                <a:latin typeface="Tahoma" panose="020B0604030504040204" pitchFamily="34" charset="0"/>
                <a:ea typeface="Tahoma" panose="020B0604030504040204" pitchFamily="34" charset="0"/>
                <a:cs typeface="Tahoma" panose="020B0604030504040204" pitchFamily="34" charset="0"/>
              </a:rPr>
              <a:t>voltagem</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saída</a:t>
            </a:r>
            <a:r>
              <a:rPr lang="en-US" dirty="0" smtClean="0">
                <a:latin typeface="Tahoma" panose="020B0604030504040204" pitchFamily="34" charset="0"/>
                <a:ea typeface="Tahoma" panose="020B0604030504040204" pitchFamily="34" charset="0"/>
                <a:cs typeface="Tahoma" panose="020B0604030504040204" pitchFamily="34" charset="0"/>
              </a:rPr>
              <a:t>: 5 V, 7.5 V, 9 V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12 V</a:t>
            </a: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Cabos</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ligação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direta</a:t>
            </a:r>
            <a:r>
              <a:rPr lang="en-US" dirty="0" smtClean="0">
                <a:latin typeface="Tahoma" panose="020B0604030504040204" pitchFamily="34" charset="0"/>
                <a:ea typeface="Tahoma" panose="020B0604030504040204" pitchFamily="34" charset="0"/>
                <a:cs typeface="Tahoma" panose="020B0604030504040204" pitchFamily="34" charset="0"/>
              </a:rPr>
              <a:t> com </a:t>
            </a:r>
            <a:r>
              <a:rPr lang="en-US" dirty="0" err="1" smtClean="0">
                <a:latin typeface="Tahoma" panose="020B0604030504040204" pitchFamily="34" charset="0"/>
                <a:ea typeface="Tahoma" panose="020B0604030504040204" pitchFamily="34" charset="0"/>
                <a:cs typeface="Tahoma" panose="020B0604030504040204" pitchFamily="34" charset="0"/>
              </a:rPr>
              <a:t>opção</a:t>
            </a:r>
            <a:r>
              <a:rPr lang="en-US" dirty="0" smtClean="0">
                <a:latin typeface="Tahoma" panose="020B0604030504040204" pitchFamily="34" charset="0"/>
                <a:ea typeface="Tahoma" panose="020B0604030504040204" pitchFamily="34" charset="0"/>
                <a:cs typeface="Tahoma" panose="020B0604030504040204" pitchFamily="34" charset="0"/>
              </a:rPr>
              <a:t> de 2 mm e 2.5 mm</a:t>
            </a: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Não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usa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adaptador</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tensão</a:t>
            </a:r>
            <a:r>
              <a:rPr lang="en-US" dirty="0" smtClean="0">
                <a:latin typeface="Tahoma" panose="020B0604030504040204" pitchFamily="34" charset="0"/>
                <a:ea typeface="Tahoma" panose="020B0604030504040204" pitchFamily="34" charset="0"/>
                <a:cs typeface="Tahoma" panose="020B0604030504040204" pitchFamily="34" charset="0"/>
              </a:rPr>
              <a:t>, se </a:t>
            </a:r>
            <a:r>
              <a:rPr lang="en-US" dirty="0" err="1" smtClean="0">
                <a:latin typeface="Tahoma" panose="020B0604030504040204" pitchFamily="34" charset="0"/>
                <a:ea typeface="Tahoma" panose="020B0604030504040204" pitchFamily="34" charset="0"/>
                <a:cs typeface="Tahoma" panose="020B0604030504040204" pitchFamily="34" charset="0"/>
              </a:rPr>
              <a:t>energiza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por</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meio</a:t>
            </a:r>
            <a:r>
              <a:rPr lang="en-US" dirty="0" smtClean="0">
                <a:latin typeface="Tahoma" panose="020B0604030504040204" pitchFamily="34" charset="0"/>
                <a:ea typeface="Tahoma" panose="020B0604030504040204" pitchFamily="34" charset="0"/>
                <a:cs typeface="Tahoma" panose="020B0604030504040204" pitchFamily="34" charset="0"/>
              </a:rPr>
              <a:t> da </a:t>
            </a:r>
            <a:r>
              <a:rPr lang="en-US" dirty="0" err="1" smtClean="0">
                <a:latin typeface="Tahoma" panose="020B0604030504040204" pitchFamily="34" charset="0"/>
                <a:ea typeface="Tahoma" panose="020B0604030504040204" pitchFamily="34" charset="0"/>
                <a:cs typeface="Tahoma" panose="020B0604030504040204" pitchFamily="34" charset="0"/>
              </a:rPr>
              <a:t>conexão</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PoE</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err="1" smtClean="0">
                <a:latin typeface="Tahoma" panose="020B0604030504040204" pitchFamily="34" charset="0"/>
                <a:ea typeface="Tahoma" panose="020B0604030504040204" pitchFamily="34" charset="0"/>
                <a:cs typeface="Tahoma" panose="020B0604030504040204" pitchFamily="34" charset="0"/>
              </a:rPr>
              <a:t>Pontos</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dirty="0" err="1" smtClean="0">
                <a:latin typeface="Tahoma" panose="020B0604030504040204" pitchFamily="34" charset="0"/>
                <a:ea typeface="Tahoma" panose="020B0604030504040204" pitchFamily="34" charset="0"/>
                <a:cs typeface="Tahoma" panose="020B0604030504040204" pitchFamily="34" charset="0"/>
              </a:rPr>
              <a:t>montagem</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integrados</a:t>
            </a:r>
            <a:r>
              <a:rPr lang="en-US" dirty="0" smtClean="0">
                <a:latin typeface="Tahoma" panose="020B0604030504040204" pitchFamily="34" charset="0"/>
                <a:ea typeface="Tahoma" panose="020B0604030504040204" pitchFamily="34" charset="0"/>
                <a:cs typeface="Tahoma" panose="020B0604030504040204" pitchFamily="34" charset="0"/>
              </a:rPr>
              <a:t> para </a:t>
            </a:r>
            <a:r>
              <a:rPr lang="en-US" dirty="0" err="1" smtClean="0">
                <a:latin typeface="Tahoma" panose="020B0604030504040204" pitchFamily="34" charset="0"/>
                <a:ea typeface="Tahoma" panose="020B0604030504040204" pitchFamily="34" charset="0"/>
                <a:cs typeface="Tahoma" panose="020B0604030504040204" pitchFamily="34" charset="0"/>
              </a:rPr>
              <a:t>facilitar</a:t>
            </a:r>
            <a:r>
              <a:rPr lang="en-US" dirty="0" smtClean="0">
                <a:latin typeface="Tahoma" panose="020B0604030504040204" pitchFamily="34" charset="0"/>
                <a:ea typeface="Tahoma" panose="020B0604030504040204" pitchFamily="34" charset="0"/>
                <a:cs typeface="Tahoma" panose="020B0604030504040204" pitchFamily="34" charset="0"/>
              </a:rPr>
              <a:t> a </a:t>
            </a:r>
            <a:r>
              <a:rPr lang="en-US" dirty="0" err="1" smtClean="0">
                <a:latin typeface="Tahoma" panose="020B0604030504040204" pitchFamily="34" charset="0"/>
                <a:ea typeface="Tahoma" panose="020B0604030504040204" pitchFamily="34" charset="0"/>
                <a:cs typeface="Tahoma" panose="020B0604030504040204" pitchFamily="34" charset="0"/>
              </a:rPr>
              <a:t>instalação</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 xmlns:p14="http://schemas.microsoft.com/office/powerpoint/2010/main" val="2571397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7313847" y="4110036"/>
            <a:ext cx="793280" cy="828675"/>
          </a:xfrm>
          <a:prstGeom prst="rect">
            <a:avLst/>
          </a:prstGeom>
        </p:spPr>
      </p:pic>
      <p:sp>
        <p:nvSpPr>
          <p:cNvPr id="8" name="Oval 7"/>
          <p:cNvSpPr/>
          <p:nvPr/>
        </p:nvSpPr>
        <p:spPr>
          <a:xfrm>
            <a:off x="3581400" y="3810000"/>
            <a:ext cx="2743200" cy="1752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286000" y="4648200"/>
            <a:ext cx="12954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648200"/>
            <a:ext cx="10668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pic>
        <p:nvPicPr>
          <p:cNvPr id="11"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96903" y="4114800"/>
            <a:ext cx="1003697" cy="914400"/>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105400" y="4114800"/>
            <a:ext cx="926222" cy="923924"/>
          </a:xfrm>
          <a:prstGeom prst="rect">
            <a:avLst/>
          </a:prstGeom>
          <a:noFill/>
          <a:ln w="9525">
            <a:noFill/>
            <a:miter lim="800000"/>
            <a:headEnd/>
            <a:tailEnd/>
          </a:ln>
        </p:spPr>
      </p:pic>
      <p:sp>
        <p:nvSpPr>
          <p:cNvPr id="13" name="TextBox 12"/>
          <p:cNvSpPr txBox="1"/>
          <p:nvPr/>
        </p:nvSpPr>
        <p:spPr>
          <a:xfrm>
            <a:off x="3810000" y="4953000"/>
            <a:ext cx="2438400" cy="381000"/>
          </a:xfrm>
          <a:prstGeom prst="rect">
            <a:avLst/>
          </a:prstGeom>
          <a:noFill/>
        </p:spPr>
        <p:txBody>
          <a:bodyPr wrap="square" rtlCol="0">
            <a:spAutoFit/>
          </a:bodyPr>
          <a:lstStyle/>
          <a:p>
            <a:pPr algn="ctr"/>
            <a:r>
              <a:rPr lang="en-US" dirty="0" err="1" smtClean="0"/>
              <a:t>Energia</a:t>
            </a:r>
            <a:r>
              <a:rPr lang="en-US" dirty="0" smtClean="0"/>
              <a:t> + Dados</a:t>
            </a:r>
            <a:endParaRPr lang="en-US" dirty="0"/>
          </a:p>
        </p:txBody>
      </p:sp>
      <p:cxnSp>
        <p:nvCxnSpPr>
          <p:cNvPr id="15" name="Straight Connector 14"/>
          <p:cNvCxnSpPr/>
          <p:nvPr/>
        </p:nvCxnSpPr>
        <p:spPr>
          <a:xfrm>
            <a:off x="6248400" y="5029200"/>
            <a:ext cx="990600" cy="6858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248400" y="3810000"/>
            <a:ext cx="1066800" cy="5334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10400" y="3352800"/>
            <a:ext cx="1343025" cy="790575"/>
          </a:xfrm>
          <a:prstGeom prst="rect">
            <a:avLst/>
          </a:prstGeom>
          <a:noFill/>
          <a:ln w="9525">
            <a:noFill/>
            <a:miter lim="800000"/>
            <a:headEnd/>
            <a:tailEnd/>
          </a:ln>
        </p:spPr>
      </p:pic>
      <p:pic>
        <p:nvPicPr>
          <p:cNvPr id="19" name="Picture 7" descr="TPE-S80"/>
          <p:cNvPicPr>
            <a:picLocks noChangeAspect="1" noChangeArrowheads="1"/>
          </p:cNvPicPr>
          <p:nvPr/>
        </p:nvPicPr>
        <p:blipFill>
          <a:blip r:embed="rId7" cstate="print"/>
          <a:srcRect t="17778" b="20000"/>
          <a:stretch>
            <a:fillRect/>
          </a:stretch>
        </p:blipFill>
        <p:spPr bwMode="auto">
          <a:xfrm>
            <a:off x="1143000" y="4267200"/>
            <a:ext cx="1771650" cy="793699"/>
          </a:xfrm>
          <a:prstGeom prst="rect">
            <a:avLst/>
          </a:prstGeom>
          <a:noFill/>
        </p:spPr>
      </p:pic>
      <p:pic>
        <p:nvPicPr>
          <p:cNvPr id="3" name="Picture 2"/>
          <p:cNvPicPr>
            <a:picLocks noChangeAspect="1"/>
          </p:cNvPicPr>
          <p:nvPr/>
        </p:nvPicPr>
        <p:blipFill>
          <a:blip r:embed="rId8" cstate="print"/>
          <a:stretch>
            <a:fillRect/>
          </a:stretch>
        </p:blipFill>
        <p:spPr>
          <a:xfrm>
            <a:off x="7286138" y="5067300"/>
            <a:ext cx="727604" cy="1047750"/>
          </a:xfrm>
          <a:prstGeom prst="rect">
            <a:avLst/>
          </a:prstGeom>
        </p:spPr>
      </p:pic>
      <p:pic>
        <p:nvPicPr>
          <p:cNvPr id="4" name="Picture 3"/>
          <p:cNvPicPr>
            <a:picLocks noChangeAspect="1"/>
          </p:cNvPicPr>
          <p:nvPr/>
        </p:nvPicPr>
        <p:blipFill>
          <a:blip r:embed="rId9" cstate="print"/>
          <a:stretch>
            <a:fillRect/>
          </a:stretch>
        </p:blipFill>
        <p:spPr>
          <a:xfrm>
            <a:off x="433388" y="4080069"/>
            <a:ext cx="2843212" cy="1060062"/>
          </a:xfrm>
          <a:prstGeom prst="rect">
            <a:avLst/>
          </a:prstGeom>
        </p:spPr>
      </p:pic>
      <p:sp>
        <p:nvSpPr>
          <p:cNvPr id="18" name="Rectangle 17"/>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O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que</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é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22" name="TextBox 21"/>
          <p:cNvSpPr txBox="1"/>
          <p:nvPr/>
        </p:nvSpPr>
        <p:spPr>
          <a:xfrm>
            <a:off x="152400" y="944701"/>
            <a:ext cx="8686800" cy="2308324"/>
          </a:xfrm>
          <a:prstGeom prst="rect">
            <a:avLst/>
          </a:prstGeom>
          <a:noFill/>
        </p:spPr>
        <p:txBody>
          <a:bodyPr wrap="square" rtlCol="0">
            <a:spAutoFit/>
          </a:bodyPr>
          <a:lstStyle/>
          <a:p>
            <a:r>
              <a:rPr lang="pt-PT" dirty="0" smtClean="0"/>
              <a:t>IEEE 802.3af </a:t>
            </a:r>
            <a:r>
              <a:rPr lang="pt-PT" dirty="0" smtClean="0"/>
              <a:t>e </a:t>
            </a:r>
            <a:r>
              <a:rPr lang="pt-PT" dirty="0" smtClean="0"/>
              <a:t>802.3at são os padrões que descrevem </a:t>
            </a:r>
            <a:r>
              <a:rPr lang="pt-PT" dirty="0" smtClean="0"/>
              <a:t>a tecnologia </a:t>
            </a:r>
            <a:r>
              <a:rPr lang="pt-PT" b="1" dirty="0" smtClean="0"/>
              <a:t>Power over Ethernet</a:t>
            </a:r>
            <a:r>
              <a:rPr lang="pt-PT" dirty="0" smtClean="0"/>
              <a:t> (</a:t>
            </a:r>
            <a:r>
              <a:rPr lang="pt-PT" b="1" dirty="0" smtClean="0"/>
              <a:t>PoE)</a:t>
            </a:r>
            <a:r>
              <a:rPr lang="pt-PT" dirty="0" smtClean="0"/>
              <a:t> que </a:t>
            </a:r>
            <a:r>
              <a:rPr lang="pt-PT" dirty="0" smtClean="0"/>
              <a:t>trafegam </a:t>
            </a:r>
            <a:r>
              <a:rPr lang="pt-PT" dirty="0" smtClean="0"/>
              <a:t>ENERGIA ELÉTRICA juntamente com DADOS para um dispositivo remoto, através do cabo de par trançado Ethernet de rede local.</a:t>
            </a:r>
            <a:endParaRPr lang="pt-PT" baseline="30000" dirty="0" smtClean="0"/>
          </a:p>
          <a:p>
            <a:endParaRPr lang="pt-PT" dirty="0" smtClean="0"/>
          </a:p>
          <a:p>
            <a:r>
              <a:rPr lang="pt-PT" dirty="0" smtClean="0"/>
              <a:t>A tecnologia PoE permite alimentar câmeras de rede, ponto de acesso wireless, switches remotos, telefones VoIP, dispositivos embarcados, bem como outros equipamentos para os quais pode ser inconveniente, caro, ou até mesmo impraticável fornecer energia em separado.</a:t>
            </a:r>
            <a:endParaRPr lang="en-US" dirty="0"/>
          </a:p>
        </p:txBody>
      </p:sp>
    </p:spTree>
    <p:extLst>
      <p:ext uri="{BB962C8B-B14F-4D97-AF65-F5344CB8AC3E}">
        <p14:creationId xmlns="" xmlns:p14="http://schemas.microsoft.com/office/powerpoint/2010/main" val="1320230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3659356" y="2136070"/>
            <a:ext cx="4963454" cy="3524297"/>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p>
            <a:pPr lvl="1" eaLnBrk="0" hangingPunct="0">
              <a:lnSpc>
                <a:spcPct val="90000"/>
              </a:lnSpc>
              <a:spcBef>
                <a:spcPct val="20000"/>
              </a:spcBef>
              <a:defRPr/>
            </a:pPr>
            <a:endParaRPr lang="en-US" sz="1500" kern="0" dirty="0">
              <a:latin typeface="+mn-lt"/>
              <a:ea typeface="Tahoma" pitchFamily="34" charset="0"/>
              <a:cs typeface="Tahoma" pitchFamily="34" charset="0"/>
            </a:endParaRPr>
          </a:p>
        </p:txBody>
      </p:sp>
      <p:sp>
        <p:nvSpPr>
          <p:cNvPr id="7" name="Content Placeholder 2"/>
          <p:cNvSpPr txBox="1">
            <a:spLocks/>
          </p:cNvSpPr>
          <p:nvPr/>
        </p:nvSpPr>
        <p:spPr bwMode="auto">
          <a:xfrm>
            <a:off x="3429000" y="1183618"/>
            <a:ext cx="5181600" cy="4912382"/>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000" b="1" dirty="0" smtClean="0">
                <a:latin typeface="Tahoma" panose="020B0604030504040204" pitchFamily="34" charset="0"/>
                <a:ea typeface="Tahoma" panose="020B0604030504040204" pitchFamily="34" charset="0"/>
                <a:cs typeface="Tahoma" panose="020B0604030504040204" pitchFamily="34" charset="0"/>
              </a:rPr>
              <a:t>TPE-E100</a:t>
            </a:r>
          </a:p>
          <a:p>
            <a:pPr>
              <a:buNone/>
            </a:pPr>
            <a:r>
              <a:rPr lang="en-US" sz="2000" b="1" dirty="0" err="1" smtClean="0">
                <a:latin typeface="Tahoma" panose="020B0604030504040204" pitchFamily="34" charset="0"/>
                <a:ea typeface="Tahoma" panose="020B0604030504040204" pitchFamily="34" charset="0"/>
                <a:cs typeface="Tahoma" panose="020B0604030504040204" pitchFamily="34" charset="0"/>
              </a:rPr>
              <a:t>Repetidor</a:t>
            </a:r>
            <a:r>
              <a:rPr lang="en-US" sz="2000" b="1" dirty="0" smtClean="0">
                <a:latin typeface="Tahoma" panose="020B0604030504040204" pitchFamily="34" charset="0"/>
                <a:ea typeface="Tahoma" panose="020B0604030504040204" pitchFamily="34" charset="0"/>
                <a:cs typeface="Tahoma" panose="020B0604030504040204" pitchFamily="34" charset="0"/>
              </a:rPr>
              <a:t> Gigabit </a:t>
            </a:r>
            <a:r>
              <a:rPr lang="en-US" sz="2000" b="1" dirty="0" err="1" smtClean="0">
                <a:latin typeface="Tahoma" panose="020B0604030504040204" pitchFamily="34" charset="0"/>
                <a:ea typeface="Tahoma" panose="020B0604030504040204" pitchFamily="34" charset="0"/>
                <a:cs typeface="Tahoma" panose="020B0604030504040204" pitchFamily="34" charset="0"/>
              </a:rPr>
              <a:t>PoE</a:t>
            </a:r>
            <a:r>
              <a:rPr lang="en-US" sz="2000" b="1" dirty="0" smtClean="0">
                <a:latin typeface="Tahoma" panose="020B0604030504040204" pitchFamily="34" charset="0"/>
                <a:ea typeface="Tahoma" panose="020B0604030504040204" pitchFamily="34" charset="0"/>
                <a:cs typeface="Tahoma" panose="020B0604030504040204" pitchFamily="34" charset="0"/>
              </a:rPr>
              <a:t>+</a:t>
            </a:r>
          </a:p>
          <a:p>
            <a:pPr>
              <a:buNone/>
            </a:pPr>
            <a:endParaRPr lang="en-US" sz="2000" b="1"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Extende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100 m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distância</a:t>
            </a:r>
            <a:r>
              <a:rPr lang="en-US" sz="1800" dirty="0" smtClean="0">
                <a:latin typeface="Tahoma" panose="020B0604030504040204" pitchFamily="34" charset="0"/>
                <a:ea typeface="Tahoma" panose="020B0604030504040204" pitchFamily="34" charset="0"/>
                <a:cs typeface="Tahoma" panose="020B0604030504040204" pitchFamily="34" charset="0"/>
              </a:rPr>
              <a:t> total de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200 metros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Conecte</a:t>
            </a:r>
            <a:r>
              <a:rPr lang="en-US" sz="1800" dirty="0" smtClean="0">
                <a:latin typeface="Tahoma" panose="020B0604030504040204" pitchFamily="34" charset="0"/>
                <a:ea typeface="Tahoma" panose="020B0604030504040204" pitchFamily="34" charset="0"/>
                <a:cs typeface="Tahoma" panose="020B0604030504040204" pitchFamily="34" charset="0"/>
              </a:rPr>
              <a:t> 2 x TPE-E100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cascata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extender </a:t>
            </a:r>
            <a:r>
              <a:rPr lang="en-US" sz="1800" dirty="0" err="1" smtClean="0">
                <a:latin typeface="Tahoma" panose="020B0604030504040204" pitchFamily="34" charset="0"/>
                <a:ea typeface="Tahoma" panose="020B0604030504040204" pitchFamily="34" charset="0"/>
                <a:cs typeface="Tahoma" panose="020B0604030504040204" pitchFamily="34" charset="0"/>
              </a:rPr>
              <a:t>uma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300 m</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Suporta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Portas</a:t>
            </a:r>
            <a:r>
              <a:rPr lang="en-US" sz="1800" dirty="0" smtClean="0">
                <a:latin typeface="Tahoma" panose="020B0604030504040204" pitchFamily="34" charset="0"/>
                <a:ea typeface="Tahoma" panose="020B0604030504040204" pitchFamily="34" charset="0"/>
                <a:cs typeface="Tahoma" panose="020B0604030504040204" pitchFamily="34" charset="0"/>
              </a:rPr>
              <a:t> 10/100/1000 Mbps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Alimentação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necessita</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tomadas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elétricas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Pontos</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montagem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instalações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remotas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Indicadores</a:t>
            </a:r>
            <a:r>
              <a:rPr lang="en-US" sz="1800" dirty="0" smtClean="0">
                <a:latin typeface="Tahoma" panose="020B0604030504040204" pitchFamily="34" charset="0"/>
                <a:ea typeface="Tahoma" panose="020B0604030504040204" pitchFamily="34" charset="0"/>
                <a:cs typeface="Tahoma" panose="020B0604030504040204" pitchFamily="34" charset="0"/>
              </a:rPr>
              <a:t> LED </a:t>
            </a:r>
            <a:r>
              <a:rPr lang="en-US" sz="1800" dirty="0" err="1" smtClean="0">
                <a:latin typeface="Tahoma" panose="020B0604030504040204" pitchFamily="34" charset="0"/>
                <a:ea typeface="Tahoma" panose="020B0604030504040204" pitchFamily="34" charset="0"/>
                <a:cs typeface="Tahoma" panose="020B0604030504040204" pitchFamily="34" charset="0"/>
              </a:rPr>
              <a:t>confirmam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conectividade</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Caixa</a:t>
            </a:r>
            <a:r>
              <a:rPr lang="en-US" sz="1800" dirty="0" smtClean="0">
                <a:latin typeface="Tahoma" panose="020B0604030504040204" pitchFamily="34" charset="0"/>
                <a:ea typeface="Tahoma" panose="020B0604030504040204" pitchFamily="34" charset="0"/>
                <a:cs typeface="Tahoma" panose="020B0604030504040204" pitchFamily="34" charset="0"/>
              </a:rPr>
              <a:t> de metal </a:t>
            </a:r>
            <a:r>
              <a:rPr lang="en-US" sz="1800" dirty="0" err="1" smtClean="0">
                <a:latin typeface="Tahoma" panose="020B0604030504040204" pitchFamily="34" charset="0"/>
                <a:ea typeface="Tahoma" panose="020B0604030504040204" pitchFamily="34" charset="0"/>
                <a:cs typeface="Tahoma" panose="020B0604030504040204" pitchFamily="34" charset="0"/>
              </a:rPr>
              <a:t>resistente</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7010" y="1421362"/>
            <a:ext cx="3048000" cy="1895856"/>
          </a:xfrm>
          <a:prstGeom prst="rect">
            <a:avLst/>
          </a:prstGeom>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3053" y="4030694"/>
            <a:ext cx="2475914" cy="1433554"/>
          </a:xfrm>
          <a:prstGeom prst="rect">
            <a:avLst/>
          </a:prstGeom>
        </p:spPr>
      </p:pic>
      <p:sp>
        <p:nvSpPr>
          <p:cNvPr id="8" name="Rectangle 7"/>
          <p:cNvSpPr/>
          <p:nvPr/>
        </p:nvSpPr>
        <p:spPr>
          <a:xfrm>
            <a:off x="0" y="0"/>
            <a:ext cx="6541807" cy="646331"/>
          </a:xfrm>
          <a:prstGeom prst="rect">
            <a:avLst/>
          </a:prstGeom>
        </p:spPr>
        <p:txBody>
          <a:bodyPr wrap="square">
            <a:spAutoFit/>
          </a:bodyPr>
          <a:lstStyle/>
          <a:p>
            <a:pPr fontAlgn="auto">
              <a:spcBef>
                <a:spcPts val="0"/>
              </a:spcBef>
              <a:spcAft>
                <a:spcPts val="0"/>
              </a:spcAft>
              <a:defRPr/>
            </a:pP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Repetidor</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altLang="zh-TW"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116792409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3659356" y="2136070"/>
            <a:ext cx="4963454" cy="3524297"/>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p>
            <a:pPr lvl="1" eaLnBrk="0" hangingPunct="0">
              <a:lnSpc>
                <a:spcPct val="90000"/>
              </a:lnSpc>
              <a:spcBef>
                <a:spcPct val="20000"/>
              </a:spcBef>
              <a:defRPr/>
            </a:pPr>
            <a:endParaRPr lang="en-US" sz="1500" kern="0" dirty="0">
              <a:latin typeface="+mn-lt"/>
              <a:ea typeface="Tahoma" pitchFamily="34" charset="0"/>
              <a:cs typeface="Tahoma" pitchFamily="34" charset="0"/>
            </a:endParaRPr>
          </a:p>
        </p:txBody>
      </p:sp>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1000" y="1734095"/>
            <a:ext cx="3048000" cy="1850136"/>
          </a:xfrm>
          <a:prstGeom prst="rect">
            <a:avLst/>
          </a:prstGeom>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5800" y="3970447"/>
            <a:ext cx="2350376" cy="1689920"/>
          </a:xfrm>
          <a:prstGeom prst="rect">
            <a:avLst/>
          </a:prstGeom>
        </p:spPr>
      </p:pic>
      <p:sp>
        <p:nvSpPr>
          <p:cNvPr id="8" name="Content Placeholder 2"/>
          <p:cNvSpPr txBox="1">
            <a:spLocks/>
          </p:cNvSpPr>
          <p:nvPr/>
        </p:nvSpPr>
        <p:spPr bwMode="auto">
          <a:xfrm>
            <a:off x="3624461" y="1421362"/>
            <a:ext cx="5257800" cy="2514600"/>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dirty="0">
              <a:solidFill>
                <a:schemeClr val="accent1">
                  <a:lumMod val="75000"/>
                </a:schemeClr>
              </a:solidFill>
              <a:latin typeface="Arial Rounded MT Bold" panose="020F0704030504030204" pitchFamily="34" charset="0"/>
              <a:ea typeface="Tahoma" pitchFamily="34" charset="0"/>
              <a:cs typeface="Tahoma" pitchFamily="34" charset="0"/>
            </a:endParaRPr>
          </a:p>
          <a:p>
            <a:pPr marL="0" indent="0">
              <a:buNone/>
            </a:pPr>
            <a:endParaRPr lang="en-US" sz="1800" dirty="0">
              <a:solidFill>
                <a:schemeClr val="accent1">
                  <a:lumMod val="75000"/>
                </a:schemeClr>
              </a:solidFill>
              <a:latin typeface="Arial Rounded MT Bold" panose="020F0704030504030204" pitchFamily="34" charset="0"/>
              <a:ea typeface="Tahoma" pitchFamily="34" charset="0"/>
              <a:cs typeface="Tahoma" pitchFamily="34" charset="0"/>
            </a:endParaRPr>
          </a:p>
        </p:txBody>
      </p:sp>
      <p:sp>
        <p:nvSpPr>
          <p:cNvPr id="7" name="Rectangle 6"/>
          <p:cNvSpPr/>
          <p:nvPr/>
        </p:nvSpPr>
        <p:spPr>
          <a:xfrm>
            <a:off x="158096" y="-132201"/>
            <a:ext cx="6541807" cy="954107"/>
          </a:xfrm>
          <a:prstGeom prst="rect">
            <a:avLst/>
          </a:prstGeom>
        </p:spPr>
        <p:txBody>
          <a:bodyPr wrap="square">
            <a:spAutoFit/>
          </a:bodyPr>
          <a:lstStyle/>
          <a:p>
            <a:pPr fontAlgn="auto">
              <a:spcBef>
                <a:spcPts val="0"/>
              </a:spcBef>
              <a:spcAft>
                <a:spcPts val="0"/>
              </a:spcAft>
              <a:defRPr/>
            </a:pP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Repetidor</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t>
            </a: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Amplificador</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b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br>
            <a:r>
              <a:rPr lang="en-US" altLang="zh-TW"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 </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10" name="Content Placeholder 2"/>
          <p:cNvSpPr txBox="1">
            <a:spLocks/>
          </p:cNvSpPr>
          <p:nvPr/>
        </p:nvSpPr>
        <p:spPr bwMode="auto">
          <a:xfrm>
            <a:off x="3662768" y="821906"/>
            <a:ext cx="5328832" cy="5502694"/>
          </a:xfrm>
          <a:prstGeom prst="rect">
            <a:avLst/>
          </a:prstGeom>
          <a:noFill/>
          <a:ln>
            <a:miter lim="800000"/>
            <a:headEnd/>
            <a:tailEnd/>
          </a:ln>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1800" b="1" dirty="0" smtClean="0">
                <a:latin typeface="Tahoma" panose="020B0604030504040204" pitchFamily="34" charset="0"/>
                <a:ea typeface="Tahoma" panose="020B0604030504040204" pitchFamily="34" charset="0"/>
                <a:cs typeface="Tahoma" panose="020B0604030504040204" pitchFamily="34" charset="0"/>
              </a:rPr>
              <a:t>TPE-E110</a:t>
            </a:r>
          </a:p>
          <a:p>
            <a:pPr>
              <a:buNone/>
            </a:pPr>
            <a:r>
              <a:rPr lang="en-US" sz="1800" b="1" dirty="0" err="1" smtClean="0">
                <a:latin typeface="Tahoma" panose="020B0604030504040204" pitchFamily="34" charset="0"/>
                <a:ea typeface="Tahoma" panose="020B0604030504040204" pitchFamily="34" charset="0"/>
                <a:cs typeface="Tahoma" panose="020B0604030504040204" pitchFamily="34" charset="0"/>
              </a:rPr>
              <a:t>Repetidor</a:t>
            </a:r>
            <a:r>
              <a:rPr lang="en-US" sz="1800" b="1" dirty="0" smtClean="0">
                <a:latin typeface="Tahoma" panose="020B0604030504040204" pitchFamily="34" charset="0"/>
                <a:ea typeface="Tahoma" panose="020B0604030504040204" pitchFamily="34" charset="0"/>
                <a:cs typeface="Tahoma" panose="020B0604030504040204" pitchFamily="34" charset="0"/>
              </a:rPr>
              <a:t>/</a:t>
            </a:r>
            <a:r>
              <a:rPr lang="en-US" sz="1800" b="1" dirty="0" err="1" smtClean="0">
                <a:latin typeface="Tahoma" panose="020B0604030504040204" pitchFamily="34" charset="0"/>
                <a:ea typeface="Tahoma" panose="020B0604030504040204" pitchFamily="34" charset="0"/>
                <a:cs typeface="Tahoma" panose="020B0604030504040204" pitchFamily="34" charset="0"/>
              </a:rPr>
              <a:t>Amplificador</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PoE</a:t>
            </a:r>
            <a:r>
              <a:rPr lang="en-US" sz="1800" b="1" dirty="0" smtClean="0">
                <a:latin typeface="Tahoma" panose="020B0604030504040204" pitchFamily="34" charset="0"/>
                <a:ea typeface="Tahoma" panose="020B0604030504040204" pitchFamily="34" charset="0"/>
                <a:cs typeface="Tahoma" panose="020B0604030504040204" pitchFamily="34" charset="0"/>
              </a:rPr>
              <a:t>+ Gigabit </a:t>
            </a:r>
          </a:p>
          <a:p>
            <a:pPr>
              <a:buFont typeface="Wingdings" panose="05000000000000000000" pitchFamily="2" charset="2"/>
              <a:buChar char="§"/>
            </a:pP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Extende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100 m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distância</a:t>
            </a:r>
            <a:r>
              <a:rPr lang="en-US" sz="1800" dirty="0" smtClean="0">
                <a:latin typeface="Tahoma" panose="020B0604030504040204" pitchFamily="34" charset="0"/>
                <a:ea typeface="Tahoma" panose="020B0604030504040204" pitchFamily="34" charset="0"/>
                <a:cs typeface="Tahoma" panose="020B0604030504040204" pitchFamily="34" charset="0"/>
              </a:rPr>
              <a:t> total de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200 metros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de TPE-110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cascata</a:t>
            </a:r>
            <a:r>
              <a:rPr lang="en-US" sz="1800" dirty="0" smtClean="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
            </a:pPr>
            <a:r>
              <a:rPr lang="en-US" sz="1400" dirty="0" err="1" smtClean="0">
                <a:latin typeface="Tahoma" panose="020B0604030504040204" pitchFamily="34" charset="0"/>
                <a:ea typeface="Tahoma" panose="020B0604030504040204" pitchFamily="34" charset="0"/>
                <a:cs typeface="Tahoma" panose="020B0604030504040204" pitchFamily="34" charset="0"/>
              </a:rPr>
              <a:t>até</a:t>
            </a:r>
            <a:r>
              <a:rPr lang="en-US" sz="1400" dirty="0" smtClean="0">
                <a:latin typeface="Tahoma" panose="020B0604030504040204" pitchFamily="34" charset="0"/>
                <a:ea typeface="Tahoma" panose="020B0604030504040204" pitchFamily="34" charset="0"/>
                <a:cs typeface="Tahoma" panose="020B0604030504040204" pitchFamily="34" charset="0"/>
              </a:rPr>
              <a:t> 7 </a:t>
            </a:r>
            <a:r>
              <a:rPr lang="en-US" sz="1400" dirty="0" err="1" smtClean="0">
                <a:latin typeface="Tahoma" panose="020B0604030504040204" pitchFamily="34" charset="0"/>
                <a:ea typeface="Tahoma" panose="020B0604030504040204" pitchFamily="34" charset="0"/>
                <a:cs typeface="Tahoma" panose="020B0604030504040204" pitchFamily="34" charset="0"/>
              </a:rPr>
              <a:t>unidades</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para</a:t>
            </a:r>
            <a:r>
              <a:rPr lang="en-US" sz="1400" dirty="0" smtClean="0">
                <a:latin typeface="Tahoma" panose="020B0604030504040204" pitchFamily="34" charset="0"/>
                <a:ea typeface="Tahoma" panose="020B0604030504040204" pitchFamily="34" charset="0"/>
                <a:cs typeface="Tahoma" panose="020B0604030504040204" pitchFamily="34" charset="0"/>
              </a:rPr>
              <a:t> extender </a:t>
            </a:r>
            <a:r>
              <a:rPr lang="en-US" sz="1400" dirty="0" err="1" smtClean="0">
                <a:latin typeface="Tahoma" panose="020B0604030504040204" pitchFamily="34" charset="0"/>
                <a:ea typeface="Tahoma" panose="020B0604030504040204" pitchFamily="34" charset="0"/>
                <a:cs typeface="Tahoma" panose="020B0604030504040204" pitchFamily="34" charset="0"/>
              </a:rPr>
              <a:t>rede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PoE</a:t>
            </a:r>
            <a:r>
              <a:rPr lang="en-US" sz="1400" dirty="0" smtClean="0">
                <a:latin typeface="Tahoma" panose="020B0604030504040204" pitchFamily="34" charset="0"/>
                <a:ea typeface="Tahoma" panose="020B0604030504040204" pitchFamily="34" charset="0"/>
                <a:cs typeface="Tahoma" panose="020B0604030504040204" pitchFamily="34" charset="0"/>
              </a:rPr>
              <a:t>+ (802.3at)</a:t>
            </a:r>
          </a:p>
          <a:p>
            <a:pPr lvl="1">
              <a:buFont typeface="Wingdings" panose="05000000000000000000" pitchFamily="2" charset="2"/>
              <a:buChar char="§"/>
            </a:pPr>
            <a:r>
              <a:rPr lang="en-US" sz="1400" dirty="0" err="1" smtClean="0">
                <a:latin typeface="Tahoma" panose="020B0604030504040204" pitchFamily="34" charset="0"/>
                <a:ea typeface="Tahoma" panose="020B0604030504040204" pitchFamily="34" charset="0"/>
                <a:cs typeface="Tahoma" panose="020B0604030504040204" pitchFamily="34" charset="0"/>
              </a:rPr>
              <a:t>até</a:t>
            </a:r>
            <a:r>
              <a:rPr lang="en-US" sz="1400" dirty="0" smtClean="0">
                <a:latin typeface="Tahoma" panose="020B0604030504040204" pitchFamily="34" charset="0"/>
                <a:ea typeface="Tahoma" panose="020B0604030504040204" pitchFamily="34" charset="0"/>
                <a:cs typeface="Tahoma" panose="020B0604030504040204" pitchFamily="34" charset="0"/>
              </a:rPr>
              <a:t> 4 </a:t>
            </a:r>
            <a:r>
              <a:rPr lang="en-US" sz="1400" dirty="0" err="1" smtClean="0">
                <a:latin typeface="Tahoma" panose="020B0604030504040204" pitchFamily="34" charset="0"/>
                <a:ea typeface="Tahoma" panose="020B0604030504040204" pitchFamily="34" charset="0"/>
                <a:cs typeface="Tahoma" panose="020B0604030504040204" pitchFamily="34" charset="0"/>
              </a:rPr>
              <a:t>unidades</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para</a:t>
            </a:r>
            <a:r>
              <a:rPr lang="en-US" sz="1400" dirty="0" smtClean="0">
                <a:latin typeface="Tahoma" panose="020B0604030504040204" pitchFamily="34" charset="0"/>
                <a:ea typeface="Tahoma" panose="020B0604030504040204" pitchFamily="34" charset="0"/>
                <a:cs typeface="Tahoma" panose="020B0604030504040204" pitchFamily="34" charset="0"/>
              </a:rPr>
              <a:t> extender </a:t>
            </a:r>
            <a:r>
              <a:rPr lang="en-US" sz="1400" dirty="0" err="1" smtClean="0">
                <a:latin typeface="Tahoma" panose="020B0604030504040204" pitchFamily="34" charset="0"/>
                <a:ea typeface="Tahoma" panose="020B0604030504040204" pitchFamily="34" charset="0"/>
                <a:cs typeface="Tahoma" panose="020B0604030504040204" pitchFamily="34" charset="0"/>
              </a:rPr>
              <a:t>rede</a:t>
            </a:r>
            <a:r>
              <a:rPr lang="en-US" sz="1400" dirty="0" smtClean="0">
                <a:latin typeface="Tahoma" panose="020B0604030504040204" pitchFamily="34" charset="0"/>
                <a:ea typeface="Tahoma" panose="020B0604030504040204" pitchFamily="34" charset="0"/>
                <a:cs typeface="Tahoma" panose="020B0604030504040204" pitchFamily="34" charset="0"/>
              </a:rPr>
              <a:t> </a:t>
            </a:r>
            <a:r>
              <a:rPr lang="en-US" sz="1400" dirty="0" err="1" smtClean="0">
                <a:latin typeface="Tahoma" panose="020B0604030504040204" pitchFamily="34" charset="0"/>
                <a:ea typeface="Tahoma" panose="020B0604030504040204" pitchFamily="34" charset="0"/>
                <a:cs typeface="Tahoma" panose="020B0604030504040204" pitchFamily="34" charset="0"/>
              </a:rPr>
              <a:t>PoE</a:t>
            </a:r>
            <a:r>
              <a:rPr lang="en-US" sz="1400" dirty="0" smtClean="0">
                <a:latin typeface="Tahoma" panose="020B0604030504040204" pitchFamily="34" charset="0"/>
                <a:ea typeface="Tahoma" panose="020B0604030504040204" pitchFamily="34" charset="0"/>
                <a:cs typeface="Tahoma" panose="020B0604030504040204" pitchFamily="34" charset="0"/>
              </a:rPr>
              <a:t> (802.3af) </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Cascateando</a:t>
            </a:r>
            <a:r>
              <a:rPr lang="en-US" sz="1800" dirty="0" smtClean="0">
                <a:latin typeface="Tahoma" panose="020B0604030504040204" pitchFamily="34" charset="0"/>
                <a:ea typeface="Tahoma" panose="020B0604030504040204" pitchFamily="34" charset="0"/>
                <a:cs typeface="Tahoma" panose="020B0604030504040204" pitchFamily="34" charset="0"/>
              </a:rPr>
              <a:t> 7 x TPE-110 </a:t>
            </a:r>
            <a:r>
              <a:rPr lang="en-US" sz="1800" dirty="0" err="1" smtClean="0">
                <a:latin typeface="Tahoma" panose="020B0604030504040204" pitchFamily="34" charset="0"/>
                <a:ea typeface="Tahoma" panose="020B0604030504040204" pitchFamily="34" charset="0"/>
                <a:cs typeface="Tahoma" panose="020B0604030504040204" pitchFamily="34" charset="0"/>
              </a:rPr>
              <a:t>permite</a:t>
            </a:r>
            <a:r>
              <a:rPr lang="en-US" sz="1800" dirty="0" smtClean="0">
                <a:latin typeface="Tahoma" panose="020B0604030504040204" pitchFamily="34" charset="0"/>
                <a:ea typeface="Tahoma" panose="020B0604030504040204" pitchFamily="34" charset="0"/>
                <a:cs typeface="Tahoma" panose="020B0604030504040204" pitchFamily="34" charset="0"/>
              </a:rPr>
              <a:t> extender a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até</a:t>
            </a:r>
            <a:r>
              <a:rPr lang="en-US" sz="1800" dirty="0" smtClean="0">
                <a:latin typeface="Tahoma" panose="020B0604030504040204" pitchFamily="34" charset="0"/>
                <a:ea typeface="Tahoma" panose="020B0604030504040204" pitchFamily="34" charset="0"/>
                <a:cs typeface="Tahoma" panose="020B0604030504040204" pitchFamily="34" charset="0"/>
              </a:rPr>
              <a:t> 800 m</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Suporta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Portas</a:t>
            </a:r>
            <a:r>
              <a:rPr lang="en-US" sz="1800" dirty="0" smtClean="0">
                <a:latin typeface="Tahoma" panose="020B0604030504040204" pitchFamily="34" charset="0"/>
                <a:ea typeface="Tahoma" panose="020B0604030504040204" pitchFamily="34" charset="0"/>
                <a:cs typeface="Tahoma" panose="020B0604030504040204" pitchFamily="34" charset="0"/>
              </a:rPr>
              <a:t> 10/100/1000 Mbps</a:t>
            </a: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Alimentação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não</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necessita</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conexão</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tomadas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elétricas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Pontos</a:t>
            </a:r>
            <a:r>
              <a:rPr lang="en-US" sz="1800" dirty="0" smtClean="0">
                <a:latin typeface="Tahoma" panose="020B0604030504040204" pitchFamily="34" charset="0"/>
                <a:ea typeface="Tahoma" panose="020B0604030504040204" pitchFamily="34" charset="0"/>
                <a:cs typeface="Tahoma" panose="020B0604030504040204" pitchFamily="34" charset="0"/>
              </a:rPr>
              <a:t> de </a:t>
            </a:r>
            <a:r>
              <a:rPr lang="en-US" sz="1800" dirty="0" err="1" smtClean="0">
                <a:latin typeface="Tahoma" panose="020B0604030504040204" pitchFamily="34" charset="0"/>
                <a:ea typeface="Tahoma" panose="020B0604030504040204" pitchFamily="34" charset="0"/>
                <a:cs typeface="Tahoma" panose="020B0604030504040204" pitchFamily="34" charset="0"/>
              </a:rPr>
              <a:t>montagem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em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para</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instalações</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remotas</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Indicadores</a:t>
            </a:r>
            <a:r>
              <a:rPr lang="en-US" sz="1800" dirty="0" smtClean="0">
                <a:latin typeface="Tahoma" panose="020B0604030504040204" pitchFamily="34" charset="0"/>
                <a:ea typeface="Tahoma" panose="020B0604030504040204" pitchFamily="34" charset="0"/>
                <a:cs typeface="Tahoma" panose="020B0604030504040204" pitchFamily="34" charset="0"/>
              </a:rPr>
              <a:t> LED </a:t>
            </a:r>
            <a:r>
              <a:rPr lang="en-US" sz="1800" dirty="0" err="1" smtClean="0">
                <a:latin typeface="Tahoma" panose="020B0604030504040204" pitchFamily="34" charset="0"/>
                <a:ea typeface="Tahoma" panose="020B0604030504040204" pitchFamily="34" charset="0"/>
                <a:cs typeface="Tahoma" panose="020B0604030504040204" pitchFamily="34" charset="0"/>
              </a:rPr>
              <a:t>confirmam</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conectividade</a:t>
            </a:r>
            <a:r>
              <a:rPr lang="en-US" sz="1800" dirty="0" smtClean="0">
                <a:latin typeface="Tahoma" panose="020B0604030504040204" pitchFamily="34" charset="0"/>
                <a:ea typeface="Tahoma" panose="020B0604030504040204" pitchFamily="34" charset="0"/>
                <a:cs typeface="Tahoma" panose="020B0604030504040204" pitchFamily="34" charset="0"/>
              </a:rPr>
              <a:t> à </a:t>
            </a:r>
            <a:r>
              <a:rPr lang="en-US" sz="1800" dirty="0" err="1" smtClean="0">
                <a:latin typeface="Tahoma" panose="020B0604030504040204" pitchFamily="34" charset="0"/>
                <a:ea typeface="Tahoma" panose="020B0604030504040204" pitchFamily="34" charset="0"/>
                <a:cs typeface="Tahoma" panose="020B0604030504040204" pitchFamily="34" charset="0"/>
              </a:rPr>
              <a:t>rede</a:t>
            </a:r>
            <a:r>
              <a:rPr lang="en-US" sz="1800" dirty="0" smtClean="0">
                <a:latin typeface="Tahoma" panose="020B0604030504040204" pitchFamily="34" charset="0"/>
                <a:ea typeface="Tahoma" panose="020B0604030504040204" pitchFamily="34" charset="0"/>
                <a:cs typeface="Tahoma" panose="020B0604030504040204" pitchFamily="34" charset="0"/>
              </a:rPr>
              <a:t> </a:t>
            </a:r>
            <a:r>
              <a:rPr lang="en-US" sz="1800" dirty="0" err="1" smtClean="0">
                <a:latin typeface="Tahoma" panose="020B0604030504040204" pitchFamily="34" charset="0"/>
                <a:ea typeface="Tahoma" panose="020B0604030504040204" pitchFamily="34" charset="0"/>
                <a:cs typeface="Tahoma" panose="020B0604030504040204" pitchFamily="34" charset="0"/>
              </a:rPr>
              <a:t>PoE</a:t>
            </a:r>
            <a:endParaRPr lang="en-US" sz="1800" dirty="0" smtClean="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1800" dirty="0" err="1" smtClean="0">
                <a:latin typeface="Tahoma" panose="020B0604030504040204" pitchFamily="34" charset="0"/>
                <a:ea typeface="Tahoma" panose="020B0604030504040204" pitchFamily="34" charset="0"/>
                <a:cs typeface="Tahoma" panose="020B0604030504040204" pitchFamily="34" charset="0"/>
              </a:rPr>
              <a:t>Caixa</a:t>
            </a:r>
            <a:r>
              <a:rPr lang="en-US" sz="1800" dirty="0" smtClean="0">
                <a:latin typeface="Tahoma" panose="020B0604030504040204" pitchFamily="34" charset="0"/>
                <a:ea typeface="Tahoma" panose="020B0604030504040204" pitchFamily="34" charset="0"/>
                <a:cs typeface="Tahoma" panose="020B0604030504040204" pitchFamily="34" charset="0"/>
              </a:rPr>
              <a:t> de metal </a:t>
            </a:r>
            <a:r>
              <a:rPr lang="en-US" sz="1800" dirty="0" err="1" smtClean="0">
                <a:latin typeface="Tahoma" panose="020B0604030504040204" pitchFamily="34" charset="0"/>
                <a:ea typeface="Tahoma" panose="020B0604030504040204" pitchFamily="34" charset="0"/>
                <a:cs typeface="Tahoma" panose="020B0604030504040204" pitchFamily="34" charset="0"/>
              </a:rPr>
              <a:t>resistente</a:t>
            </a:r>
            <a:endParaRPr lang="en-US" sz="18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40540414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0" y="1128486"/>
            <a:ext cx="3037114" cy="5410200"/>
          </a:xfrm>
          <a:prstGeom prst="rect">
            <a:avLst/>
          </a:prstGeom>
        </p:spPr>
      </p:pic>
      <p:sp>
        <p:nvSpPr>
          <p:cNvPr id="11" name="TextBox 10"/>
          <p:cNvSpPr txBox="1"/>
          <p:nvPr/>
        </p:nvSpPr>
        <p:spPr>
          <a:xfrm>
            <a:off x="3113314" y="1432679"/>
            <a:ext cx="5802086" cy="3139321"/>
          </a:xfrm>
          <a:prstGeom prst="rect">
            <a:avLst/>
          </a:prstGeom>
          <a:noFill/>
        </p:spPr>
        <p:txBody>
          <a:bodyPr wrap="square" rtlCol="0">
            <a:spAutoFit/>
          </a:bodyPr>
          <a:lstStyle/>
          <a:p>
            <a:r>
              <a:rPr lang="en-US" sz="3600" b="1" dirty="0" smtClean="0"/>
              <a:t>TI-PG541</a:t>
            </a:r>
          </a:p>
          <a:p>
            <a:endParaRPr lang="en-US" sz="3600" dirty="0" smtClean="0"/>
          </a:p>
          <a:p>
            <a:r>
              <a:rPr lang="en-US" sz="3600" dirty="0" smtClean="0"/>
              <a:t>Switch DIN-Rail </a:t>
            </a:r>
            <a:r>
              <a:rPr lang="en-US" sz="3600" dirty="0" err="1" smtClean="0"/>
              <a:t>PoE</a:t>
            </a:r>
            <a:r>
              <a:rPr lang="en-US" sz="3600" dirty="0" smtClean="0"/>
              <a:t>+  Gigabit Industrial </a:t>
            </a:r>
            <a:r>
              <a:rPr lang="en-US" sz="3600" dirty="0" err="1" smtClean="0"/>
              <a:t>Robusto</a:t>
            </a:r>
            <a:r>
              <a:rPr lang="en-US" sz="3600" dirty="0" smtClean="0"/>
              <a:t> 5 </a:t>
            </a:r>
            <a:r>
              <a:rPr lang="en-US" sz="3600" dirty="0" err="1" smtClean="0"/>
              <a:t>Portas</a:t>
            </a:r>
            <a:endParaRPr lang="en-US" sz="3600" dirty="0" smtClean="0"/>
          </a:p>
          <a:p>
            <a:endParaRPr lang="en-US" dirty="0"/>
          </a:p>
        </p:txBody>
      </p:sp>
      <p:sp>
        <p:nvSpPr>
          <p:cNvPr id="13" name="Rectangle 12"/>
          <p:cNvSpPr/>
          <p:nvPr/>
        </p:nvSpPr>
        <p:spPr>
          <a:xfrm>
            <a:off x="11393" y="11332"/>
            <a:ext cx="6541807" cy="707886"/>
          </a:xfrm>
          <a:prstGeom prst="rect">
            <a:avLst/>
          </a:prstGeom>
        </p:spPr>
        <p:txBody>
          <a:bodyPr wrap="square">
            <a:spAutoFit/>
          </a:bodyPr>
          <a:lstStyle/>
          <a:p>
            <a:pPr fontAlgn="auto">
              <a:spcBef>
                <a:spcPts val="0"/>
              </a:spcBef>
              <a:spcAft>
                <a:spcPts val="0"/>
              </a:spcAft>
              <a:defRPr/>
            </a:pPr>
            <a:r>
              <a:rPr lang="en-US" altLang="zh-TW" sz="40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Switch </a:t>
            </a:r>
            <a:r>
              <a:rPr lang="en-US" altLang="zh-TW" sz="40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0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Industrial</a:t>
            </a:r>
            <a:endParaRPr lang="en-US" sz="40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2739954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http://www.trendnet.com/images/products/icons/gigabit_ports_4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9643" y="1353691"/>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219200" y="1295400"/>
            <a:ext cx="7391400" cy="646331"/>
          </a:xfrm>
          <a:prstGeom prst="rect">
            <a:avLst/>
          </a:prstGeom>
        </p:spPr>
        <p:txBody>
          <a:bodyPr wrap="square">
            <a:spAutoFit/>
          </a:bodyPr>
          <a:lstStyle/>
          <a:p>
            <a:r>
              <a:rPr lang="en-US" b="1" dirty="0" smtClean="0"/>
              <a:t>Network Ports</a:t>
            </a:r>
            <a:r>
              <a:rPr lang="en-US" dirty="0"/>
              <a:t> </a:t>
            </a:r>
            <a:br>
              <a:rPr lang="en-US" dirty="0"/>
            </a:br>
            <a:r>
              <a:rPr lang="en-US" dirty="0"/>
              <a:t>5 x </a:t>
            </a:r>
            <a:r>
              <a:rPr lang="en-US" dirty="0" smtClean="0"/>
              <a:t>Gigabit </a:t>
            </a:r>
            <a:r>
              <a:rPr lang="en-US" dirty="0"/>
              <a:t>Ethernet </a:t>
            </a:r>
            <a:r>
              <a:rPr lang="en-US" dirty="0" smtClean="0"/>
              <a:t>ports (</a:t>
            </a:r>
            <a:r>
              <a:rPr lang="en-US" dirty="0"/>
              <a:t>port 1-4 </a:t>
            </a:r>
            <a:r>
              <a:rPr lang="en-US" dirty="0" err="1"/>
              <a:t>PoE</a:t>
            </a:r>
            <a:r>
              <a:rPr lang="en-US" dirty="0"/>
              <a:t>/</a:t>
            </a:r>
            <a:r>
              <a:rPr lang="en-US" dirty="0" err="1"/>
              <a:t>PoE</a:t>
            </a:r>
            <a:r>
              <a:rPr lang="en-US" dirty="0"/>
              <a:t>+) </a:t>
            </a:r>
            <a:r>
              <a:rPr lang="en-US" dirty="0" smtClean="0"/>
              <a:t>and 1 </a:t>
            </a:r>
            <a:r>
              <a:rPr lang="en-US" dirty="0"/>
              <a:t>x </a:t>
            </a:r>
            <a:r>
              <a:rPr lang="en-US" dirty="0" smtClean="0"/>
              <a:t>SFP slot</a:t>
            </a:r>
            <a:endParaRPr lang="en-US" dirty="0"/>
          </a:p>
        </p:txBody>
      </p:sp>
      <p:pic>
        <p:nvPicPr>
          <p:cNvPr id="1046" name="Picture 22" descr="http://www.trendnet.com/images/products/icons/PoEplus_4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2386" y="2423466"/>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1219200" y="2334389"/>
            <a:ext cx="7543800" cy="923330"/>
          </a:xfrm>
          <a:prstGeom prst="rect">
            <a:avLst/>
          </a:prstGeom>
        </p:spPr>
        <p:txBody>
          <a:bodyPr wrap="square">
            <a:spAutoFit/>
          </a:bodyPr>
          <a:lstStyle/>
          <a:p>
            <a:r>
              <a:rPr lang="en-US" b="1" dirty="0"/>
              <a:t>Full </a:t>
            </a:r>
            <a:r>
              <a:rPr lang="en-US" b="1" dirty="0" err="1"/>
              <a:t>PoE</a:t>
            </a:r>
            <a:r>
              <a:rPr lang="en-US" b="1" dirty="0"/>
              <a:t>+ Power Budget</a:t>
            </a:r>
            <a:r>
              <a:rPr lang="en-US" dirty="0"/>
              <a:t> </a:t>
            </a:r>
            <a:br>
              <a:rPr lang="en-US" dirty="0"/>
            </a:br>
            <a:r>
              <a:rPr lang="en-US" dirty="0"/>
              <a:t>Supplies up to 30 Watts of </a:t>
            </a:r>
            <a:r>
              <a:rPr lang="en-US" dirty="0" err="1"/>
              <a:t>PoE</a:t>
            </a:r>
            <a:r>
              <a:rPr lang="en-US" dirty="0"/>
              <a:t>/</a:t>
            </a:r>
            <a:r>
              <a:rPr lang="en-US" dirty="0" err="1"/>
              <a:t>PoE</a:t>
            </a:r>
            <a:r>
              <a:rPr lang="en-US" dirty="0"/>
              <a:t>+ power per port (ports 1-4 </a:t>
            </a:r>
            <a:r>
              <a:rPr lang="en-US" dirty="0" smtClean="0"/>
              <a:t>802.3at / 802.3af</a:t>
            </a:r>
            <a:r>
              <a:rPr lang="en-US" dirty="0"/>
              <a:t>) with a 120 Watt </a:t>
            </a:r>
            <a:r>
              <a:rPr lang="en-US" dirty="0" err="1"/>
              <a:t>PoE</a:t>
            </a:r>
            <a:r>
              <a:rPr lang="en-US" dirty="0"/>
              <a:t> power budget</a:t>
            </a:r>
          </a:p>
        </p:txBody>
      </p:sp>
      <p:pic>
        <p:nvPicPr>
          <p:cNvPr id="1048" name="Picture 24" descr="http://www.trendnet.com/images/products/icons/dinRail_4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2386" y="3770326"/>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19200" y="3652774"/>
            <a:ext cx="6400800" cy="923330"/>
          </a:xfrm>
          <a:prstGeom prst="rect">
            <a:avLst/>
          </a:prstGeom>
        </p:spPr>
        <p:txBody>
          <a:bodyPr wrap="square">
            <a:spAutoFit/>
          </a:bodyPr>
          <a:lstStyle/>
          <a:p>
            <a:r>
              <a:rPr lang="en-US" b="1" dirty="0"/>
              <a:t>Integrated DIN-Rail Mount</a:t>
            </a:r>
            <a:r>
              <a:rPr lang="en-US" dirty="0"/>
              <a:t> </a:t>
            </a:r>
            <a:br>
              <a:rPr lang="en-US" dirty="0"/>
            </a:br>
            <a:r>
              <a:rPr lang="en-US" dirty="0"/>
              <a:t>IP30 rated metal enclosure with integrated DIN-rail mounting hardware</a:t>
            </a:r>
          </a:p>
        </p:txBody>
      </p:sp>
      <p:pic>
        <p:nvPicPr>
          <p:cNvPr id="1050" name="Picture 26" descr="http://www.trendnet.com/images/products/icons/power_40.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89643" y="4831435"/>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1244600" y="4694160"/>
            <a:ext cx="6375400" cy="923330"/>
          </a:xfrm>
          <a:prstGeom prst="rect">
            <a:avLst/>
          </a:prstGeom>
        </p:spPr>
        <p:txBody>
          <a:bodyPr wrap="square">
            <a:spAutoFit/>
          </a:bodyPr>
          <a:lstStyle/>
          <a:p>
            <a:r>
              <a:rPr lang="en-US" b="1" dirty="0"/>
              <a:t>Redundant Power</a:t>
            </a:r>
            <a:r>
              <a:rPr lang="en-US" dirty="0"/>
              <a:t> </a:t>
            </a:r>
            <a:br>
              <a:rPr lang="en-US" dirty="0"/>
            </a:br>
            <a:r>
              <a:rPr lang="en-US" dirty="0"/>
              <a:t>Dual redundant power inputs with overload current protection (power adapter sold separately: model </a:t>
            </a:r>
            <a:r>
              <a:rPr lang="en-US" dirty="0" smtClean="0"/>
              <a:t>48VDC3000</a:t>
            </a:r>
            <a:r>
              <a:rPr lang="en-US" dirty="0"/>
              <a:t>)</a:t>
            </a:r>
          </a:p>
        </p:txBody>
      </p:sp>
      <p:sp>
        <p:nvSpPr>
          <p:cNvPr id="14" name="Rectangle 13"/>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981689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30" name="Picture 6" descr="http://www.trendnet.com/images/products/icons/AlarmOutput_4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11430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1371600" y="1114336"/>
            <a:ext cx="7010400" cy="923330"/>
          </a:xfrm>
          <a:prstGeom prst="rect">
            <a:avLst/>
          </a:prstGeom>
        </p:spPr>
        <p:txBody>
          <a:bodyPr wrap="square">
            <a:spAutoFit/>
          </a:bodyPr>
          <a:lstStyle/>
          <a:p>
            <a:r>
              <a:rPr lang="en-US" b="1" dirty="0">
                <a:solidFill>
                  <a:srgbClr val="333333"/>
                </a:solidFill>
                <a:latin typeface="Arial" panose="020B0604020202020204" pitchFamily="34" charset="0"/>
              </a:rPr>
              <a:t>Alarm Output </a:t>
            </a:r>
            <a:r>
              <a:rPr lang="en-US" dirty="0"/>
              <a:t/>
            </a:r>
            <a:br>
              <a:rPr lang="en-US" dirty="0"/>
            </a:br>
            <a:r>
              <a:rPr lang="en-US" dirty="0">
                <a:solidFill>
                  <a:srgbClr val="222222"/>
                </a:solidFill>
                <a:latin typeface="Arial" panose="020B0604020202020204" pitchFamily="34" charset="0"/>
              </a:rPr>
              <a:t>Alarm output triggered by power failure of primary and/or redundant power (defined by DIP switch)</a:t>
            </a:r>
            <a:endParaRPr lang="en-US" dirty="0"/>
          </a:p>
        </p:txBody>
      </p:sp>
      <p:pic>
        <p:nvPicPr>
          <p:cNvPr id="1032" name="Picture 8" descr="http://www.trendnet.com/images/products/icons/JumboFrame_4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9600" y="23622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1371600" y="2186285"/>
            <a:ext cx="4572000" cy="923330"/>
          </a:xfrm>
          <a:prstGeom prst="rect">
            <a:avLst/>
          </a:prstGeom>
        </p:spPr>
        <p:txBody>
          <a:bodyPr>
            <a:spAutoFit/>
          </a:bodyPr>
          <a:lstStyle/>
          <a:p>
            <a:r>
              <a:rPr lang="en-US" b="1" dirty="0">
                <a:solidFill>
                  <a:srgbClr val="333333"/>
                </a:solidFill>
                <a:latin typeface="Arial" panose="020B0604020202020204" pitchFamily="34" charset="0"/>
              </a:rPr>
              <a:t>Jumbo Frame</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Sends larger packets, or Jumbo Frames (up to 10 KB), for increased performance</a:t>
            </a:r>
            <a:endParaRPr lang="en-US" dirty="0"/>
          </a:p>
        </p:txBody>
      </p:sp>
      <p:pic>
        <p:nvPicPr>
          <p:cNvPr id="1034" name="Picture 10" descr="http://www.trendnet.com/images/products/icons/temperature_4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9600" y="35814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371600" y="3429000"/>
            <a:ext cx="4572000" cy="1200329"/>
          </a:xfrm>
          <a:prstGeom prst="rect">
            <a:avLst/>
          </a:prstGeom>
        </p:spPr>
        <p:txBody>
          <a:bodyPr>
            <a:spAutoFit/>
          </a:bodyPr>
          <a:lstStyle/>
          <a:p>
            <a:r>
              <a:rPr lang="en-US" b="1" dirty="0">
                <a:solidFill>
                  <a:srgbClr val="333333"/>
                </a:solidFill>
                <a:latin typeface="Arial" panose="020B0604020202020204" pitchFamily="34" charset="0"/>
              </a:rPr>
              <a:t>Extreme Temperatures</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Hardened switch is rated for an operating temperature range of -20 to 60 ºC (-4 to 140 ºF)</a:t>
            </a:r>
            <a:endParaRPr lang="en-US" dirty="0"/>
          </a:p>
        </p:txBody>
      </p:sp>
      <p:pic>
        <p:nvPicPr>
          <p:cNvPr id="1036" name="Picture 12" descr="http://www.trendnet.com/images/products/icons/ElectroMagneticCompliance_40.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09600" y="48006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371600" y="4718230"/>
            <a:ext cx="4572000" cy="1200329"/>
          </a:xfrm>
          <a:prstGeom prst="rect">
            <a:avLst/>
          </a:prstGeom>
        </p:spPr>
        <p:txBody>
          <a:bodyPr>
            <a:spAutoFit/>
          </a:bodyPr>
          <a:lstStyle/>
          <a:p>
            <a:r>
              <a:rPr lang="en-US" b="1" dirty="0">
                <a:solidFill>
                  <a:srgbClr val="333333"/>
                </a:solidFill>
                <a:latin typeface="Arial" panose="020B0604020202020204" pitchFamily="34" charset="0"/>
              </a:rPr>
              <a:t>Electro Magnetic Compliance</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Complies with IEC61000-6-2 EMC generic standard immunity for industrial environments</a:t>
            </a:r>
            <a:endParaRPr lang="en-US" dirty="0"/>
          </a:p>
        </p:txBody>
      </p:sp>
    </p:spTree>
    <p:extLst>
      <p:ext uri="{BB962C8B-B14F-4D97-AF65-F5344CB8AC3E}">
        <p14:creationId xmlns="" xmlns:p14="http://schemas.microsoft.com/office/powerpoint/2010/main" val="3464884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TI-PG541</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050" name="Picture 2" descr="http://www.trendnet.com/images/products/icons/ShockVibrationResistant_4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13716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996296" y="1219200"/>
            <a:ext cx="4572000" cy="1200329"/>
          </a:xfrm>
          <a:prstGeom prst="rect">
            <a:avLst/>
          </a:prstGeom>
        </p:spPr>
        <p:txBody>
          <a:bodyPr>
            <a:spAutoFit/>
          </a:bodyPr>
          <a:lstStyle/>
          <a:p>
            <a:r>
              <a:rPr lang="en-US" b="1" dirty="0">
                <a:solidFill>
                  <a:srgbClr val="333333"/>
                </a:solidFill>
                <a:latin typeface="Arial" panose="020B0604020202020204" pitchFamily="34" charset="0"/>
              </a:rPr>
              <a:t>Shock and Vibration Resistant</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Rated for shock (IEC 60068-2-27), freefall (IEC 60068-2-32), and vibration (IEC 60068-2-6)</a:t>
            </a:r>
            <a:endParaRPr lang="en-US" dirty="0"/>
          </a:p>
        </p:txBody>
      </p:sp>
      <p:pic>
        <p:nvPicPr>
          <p:cNvPr id="2052" name="Picture 4" descr="http://www.trendnet.com/images/products/icons/LEDindicator_4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 y="2743200"/>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996296" y="2670752"/>
            <a:ext cx="4572000" cy="923330"/>
          </a:xfrm>
          <a:prstGeom prst="rect">
            <a:avLst/>
          </a:prstGeom>
        </p:spPr>
        <p:txBody>
          <a:bodyPr>
            <a:spAutoFit/>
          </a:bodyPr>
          <a:lstStyle/>
          <a:p>
            <a:r>
              <a:rPr lang="en-US" b="1" dirty="0">
                <a:solidFill>
                  <a:srgbClr val="333333"/>
                </a:solidFill>
                <a:latin typeface="Arial" panose="020B0604020202020204" pitchFamily="34" charset="0"/>
              </a:rPr>
              <a:t>LED Indicators</a:t>
            </a:r>
            <a:r>
              <a:rPr lang="en-US" dirty="0">
                <a:solidFill>
                  <a:srgbClr val="333333"/>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LED indicators convey power, redundant power, alarm, SFP, and network port status</a:t>
            </a:r>
            <a:endParaRPr lang="en-US" dirty="0"/>
          </a:p>
        </p:txBody>
      </p:sp>
      <p:pic>
        <p:nvPicPr>
          <p:cNvPr id="2054" name="Picture 6" descr="http://www.trendnet.com/images/products/icons/MountingBracket_4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4800" y="3972163"/>
            <a:ext cx="571500" cy="57150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996296" y="3896106"/>
            <a:ext cx="4572000" cy="923330"/>
          </a:xfrm>
          <a:prstGeom prst="rect">
            <a:avLst/>
          </a:prstGeom>
        </p:spPr>
        <p:txBody>
          <a:bodyPr>
            <a:spAutoFit/>
          </a:bodyPr>
          <a:lstStyle/>
          <a:p>
            <a:r>
              <a:rPr lang="en-US" b="1" dirty="0">
                <a:solidFill>
                  <a:srgbClr val="333333"/>
                </a:solidFill>
                <a:latin typeface="Arial" panose="020B0604020202020204" pitchFamily="34" charset="0"/>
              </a:rPr>
              <a:t>Grounding Point</a:t>
            </a:r>
            <a:r>
              <a:rPr lang="en-US" dirty="0">
                <a:solidFill>
                  <a:srgbClr val="222222"/>
                </a:solidFill>
                <a:latin typeface="Arial" panose="020B0604020202020204" pitchFamily="34" charset="0"/>
              </a:rPr>
              <a:t> </a:t>
            </a:r>
            <a:r>
              <a:rPr lang="en-US" dirty="0"/>
              <a:t/>
            </a:r>
            <a:br>
              <a:rPr lang="en-US" dirty="0"/>
            </a:br>
            <a:r>
              <a:rPr lang="en-US" dirty="0">
                <a:solidFill>
                  <a:srgbClr val="222222"/>
                </a:solidFill>
                <a:latin typeface="Arial" panose="020B0604020202020204" pitchFamily="34" charset="0"/>
              </a:rPr>
              <a:t>Grounding point protects equipment from external electrical surges</a:t>
            </a:r>
            <a:endParaRPr lang="en-US" dirty="0"/>
          </a:p>
        </p:txBody>
      </p:sp>
    </p:spTree>
    <p:extLst>
      <p:ext uri="{BB962C8B-B14F-4D97-AF65-F5344CB8AC3E}">
        <p14:creationId xmlns="" xmlns:p14="http://schemas.microsoft.com/office/powerpoint/2010/main" val="2334638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2175" y="1473370"/>
            <a:ext cx="4819650" cy="1015663"/>
          </a:xfrm>
          <a:prstGeom prst="rect">
            <a:avLst/>
          </a:prstGeom>
          <a:noFill/>
        </p:spPr>
        <p:txBody>
          <a:bodyPr wrap="square">
            <a:spAutoFit/>
          </a:bodyPr>
          <a:lstStyle/>
          <a:p>
            <a:pPr algn="ctr" fontAlgn="auto">
              <a:spcBef>
                <a:spcPts val="0"/>
              </a:spcBef>
              <a:spcAft>
                <a:spcPts val="0"/>
              </a:spcAft>
              <a:defRPr/>
            </a:pPr>
            <a:r>
              <a:rPr lang="en-US" sz="6000" b="1" dirty="0" err="1" smtClean="0">
                <a:effectLst>
                  <a:outerShdw blurRad="38100" dist="38100" dir="2700000" algn="tl">
                    <a:srgbClr val="000000">
                      <a:alpha val="43137"/>
                    </a:srgbClr>
                  </a:outerShdw>
                </a:effectLst>
                <a:latin typeface="Tahoma" pitchFamily="34" charset="0"/>
                <a:ea typeface="Tahoma" pitchFamily="34" charset="0"/>
                <a:cs typeface="Tahoma" pitchFamily="34" charset="0"/>
              </a:rPr>
              <a:t>Perguntas</a:t>
            </a:r>
            <a:r>
              <a:rPr lang="en-US" sz="60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60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Rectangle 6"/>
          <p:cNvSpPr/>
          <p:nvPr/>
        </p:nvSpPr>
        <p:spPr>
          <a:xfrm>
            <a:off x="11395" y="11334"/>
            <a:ext cx="6541807" cy="830997"/>
          </a:xfrm>
          <a:prstGeom prst="rect">
            <a:avLst/>
          </a:prstGeom>
        </p:spPr>
        <p:txBody>
          <a:bodyPr wrap="square">
            <a:spAutoFit/>
          </a:bodyPr>
          <a:lstStyle/>
          <a:p>
            <a:pPr fontAlgn="auto">
              <a:spcBef>
                <a:spcPts val="0"/>
              </a:spcBef>
              <a:spcAft>
                <a:spcPts val="0"/>
              </a:spcAft>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Q &amp; A</a:t>
            </a:r>
          </a:p>
        </p:txBody>
      </p:sp>
    </p:spTree>
    <p:extLst>
      <p:ext uri="{BB962C8B-B14F-4D97-AF65-F5344CB8AC3E}">
        <p14:creationId xmlns="" xmlns:p14="http://schemas.microsoft.com/office/powerpoint/2010/main" val="2398941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76200"/>
            <a:ext cx="9144000" cy="693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13"/>
          <p:cNvSpPr txBox="1">
            <a:spLocks noChangeArrowheads="1"/>
          </p:cNvSpPr>
          <p:nvPr/>
        </p:nvSpPr>
        <p:spPr bwMode="auto">
          <a:xfrm>
            <a:off x="2819400" y="2895600"/>
            <a:ext cx="4267200" cy="1016000"/>
          </a:xfrm>
          <a:prstGeom prst="rect">
            <a:avLst/>
          </a:prstGeom>
          <a:noFill/>
          <a:ln w="9525">
            <a:noFill/>
            <a:miter lim="800000"/>
            <a:headEnd/>
            <a:tailEnd/>
          </a:ln>
        </p:spPr>
        <p:txBody>
          <a:bodyPr>
            <a:spAutoFit/>
          </a:bodyPr>
          <a:lstStyle/>
          <a:p>
            <a:pPr fontAlgn="auto">
              <a:spcBef>
                <a:spcPts val="0"/>
              </a:spcBef>
              <a:spcAft>
                <a:spcPts val="0"/>
              </a:spcAft>
              <a:defRPr/>
            </a:pPr>
            <a:endParaRPr lang="en-US" sz="6000" dirty="0">
              <a:solidFill>
                <a:schemeClr val="bg1"/>
              </a:solidFill>
              <a:effectLst>
                <a:outerShdw blurRad="38100" dist="38100" dir="2700000" algn="tl">
                  <a:srgbClr val="000000">
                    <a:alpha val="43137"/>
                  </a:srgbClr>
                </a:outerShdw>
              </a:effectLst>
              <a:latin typeface="Book Antiqua" pitchFamily="18" charset="0"/>
              <a:ea typeface="Arial Unicode MS" pitchFamily="34" charset="-128"/>
              <a:cs typeface="Tahoma" pitchFamily="34" charset="0"/>
            </a:endParaRPr>
          </a:p>
        </p:txBody>
      </p:sp>
      <p:sp>
        <p:nvSpPr>
          <p:cNvPr id="5" name="Rectangle 4"/>
          <p:cNvSpPr/>
          <p:nvPr/>
        </p:nvSpPr>
        <p:spPr>
          <a:xfrm>
            <a:off x="228600" y="4419602"/>
            <a:ext cx="8763000" cy="1200329"/>
          </a:xfrm>
          <a:prstGeom prst="rect">
            <a:avLst/>
          </a:prstGeom>
        </p:spPr>
        <p:txBody>
          <a:bodyPr>
            <a:spAutoFit/>
          </a:bodyPr>
          <a:lstStyle/>
          <a:p>
            <a:pPr algn="ctr" fontAlgn="auto">
              <a:spcBef>
                <a:spcPts val="0"/>
              </a:spcBef>
              <a:spcAft>
                <a:spcPts val="0"/>
              </a:spcAft>
              <a:defRPr/>
            </a:pPr>
            <a:r>
              <a:rPr lang="en-US" sz="7200" b="1" dirty="0" smtClean="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rPr>
              <a:t>Obrigado</a:t>
            </a:r>
            <a:endParaRPr lang="en-US" sz="10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57200" y="1295400"/>
            <a:ext cx="8229600" cy="4906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800" b="1" dirty="0" err="1" smtClean="0">
                <a:latin typeface="Tahoma" pitchFamily="34" charset="0"/>
                <a:ea typeface="Tahoma" pitchFamily="34" charset="0"/>
                <a:cs typeface="Tahoma" pitchFamily="34" charset="0"/>
              </a:rPr>
              <a:t>Padrões</a:t>
            </a:r>
            <a:r>
              <a:rPr lang="en-US" sz="2800" b="1" dirty="0" smtClean="0">
                <a:latin typeface="Tahoma" pitchFamily="34" charset="0"/>
                <a:ea typeface="Tahoma" pitchFamily="34" charset="0"/>
                <a:cs typeface="Tahoma" pitchFamily="34" charset="0"/>
              </a:rPr>
              <a:t> da </a:t>
            </a:r>
            <a:r>
              <a:rPr lang="en-US" sz="2800" b="1" dirty="0" err="1" smtClean="0">
                <a:latin typeface="Tahoma" pitchFamily="34" charset="0"/>
                <a:ea typeface="Tahoma" pitchFamily="34" charset="0"/>
                <a:cs typeface="Tahoma" pitchFamily="34" charset="0"/>
              </a:rPr>
              <a:t>Indústria</a:t>
            </a:r>
            <a:endParaRPr lang="en-US" sz="2800" b="1" dirty="0" smtClean="0">
              <a:latin typeface="Tahoma" pitchFamily="34" charset="0"/>
              <a:ea typeface="Tahoma" pitchFamily="34" charset="0"/>
              <a:cs typeface="Tahoma" pitchFamily="34" charset="0"/>
            </a:endParaRPr>
          </a:p>
          <a:p>
            <a:pPr lvl="1">
              <a:lnSpc>
                <a:spcPct val="90000"/>
              </a:lnSpc>
            </a:pPr>
            <a:r>
              <a:rPr lang="en-US" sz="2400" dirty="0" smtClean="0">
                <a:latin typeface="Tahoma" pitchFamily="34" charset="0"/>
                <a:ea typeface="Tahoma" pitchFamily="34" charset="0"/>
                <a:cs typeface="Tahoma" pitchFamily="34" charset="0"/>
              </a:rPr>
              <a:t>IEEE 802.3af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 15.4 watts</a:t>
            </a:r>
          </a:p>
          <a:p>
            <a:pPr lvl="1">
              <a:lnSpc>
                <a:spcPct val="90000"/>
              </a:lnSpc>
            </a:pPr>
            <a:r>
              <a:rPr lang="en-US" sz="2400" dirty="0" smtClean="0">
                <a:latin typeface="Tahoma" pitchFamily="34" charset="0"/>
                <a:ea typeface="Tahoma" pitchFamily="34" charset="0"/>
                <a:cs typeface="Tahoma" pitchFamily="34" charset="0"/>
              </a:rPr>
              <a:t>IEEE 802.3at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 30 watts</a:t>
            </a:r>
          </a:p>
          <a:p>
            <a:pPr lvl="1">
              <a:lnSpc>
                <a:spcPct val="90000"/>
              </a:lnSpc>
            </a:pPr>
            <a:endParaRPr lang="en-US" sz="2400" dirty="0" smtClean="0">
              <a:latin typeface="Tahoma" pitchFamily="34" charset="0"/>
              <a:ea typeface="Tahoma" pitchFamily="34" charset="0"/>
              <a:cs typeface="Tahoma" pitchFamily="34" charset="0"/>
            </a:endParaRPr>
          </a:p>
          <a:p>
            <a:pPr>
              <a:lnSpc>
                <a:spcPct val="90000"/>
              </a:lnSpc>
            </a:pPr>
            <a:r>
              <a:rPr lang="en-US" sz="2800" b="1" dirty="0" err="1" smtClean="0">
                <a:latin typeface="Tahoma" pitchFamily="34" charset="0"/>
                <a:ea typeface="Tahoma" pitchFamily="34" charset="0"/>
                <a:cs typeface="Tahoma" pitchFamily="34" charset="0"/>
              </a:rPr>
              <a:t>Cabeamento</a:t>
            </a:r>
            <a:endParaRPr lang="en-US" sz="2800" b="1" dirty="0" smtClean="0">
              <a:latin typeface="Tahoma" pitchFamily="34" charset="0"/>
              <a:ea typeface="Tahoma" pitchFamily="34" charset="0"/>
              <a:cs typeface="Tahoma" pitchFamily="34" charset="0"/>
            </a:endParaRPr>
          </a:p>
          <a:p>
            <a:pPr lvl="1">
              <a:lnSpc>
                <a:spcPct val="90000"/>
              </a:lnSpc>
            </a:pPr>
            <a:r>
              <a:rPr lang="en-US" sz="2400" dirty="0" err="1" smtClean="0">
                <a:latin typeface="Tahoma" pitchFamily="34" charset="0"/>
                <a:ea typeface="Tahoma" pitchFamily="34" charset="0"/>
                <a:cs typeface="Tahoma" pitchFamily="34" charset="0"/>
              </a:rPr>
              <a:t>Cabos</a:t>
            </a:r>
            <a:r>
              <a:rPr lang="en-US" sz="2400" dirty="0" smtClean="0">
                <a:latin typeface="Tahoma" pitchFamily="34" charset="0"/>
                <a:ea typeface="Tahoma" pitchFamily="34" charset="0"/>
                <a:cs typeface="Tahoma" pitchFamily="34" charset="0"/>
              </a:rPr>
              <a:t> Cat 5, Cat 5e </a:t>
            </a:r>
            <a:r>
              <a:rPr lang="en-US" sz="2400" dirty="0" err="1" smtClean="0">
                <a:latin typeface="Tahoma" pitchFamily="34" charset="0"/>
                <a:ea typeface="Tahoma" pitchFamily="34" charset="0"/>
                <a:cs typeface="Tahoma" pitchFamily="34" charset="0"/>
              </a:rPr>
              <a:t>ou</a:t>
            </a:r>
            <a:r>
              <a:rPr lang="en-US" sz="2400" dirty="0" smtClean="0">
                <a:latin typeface="Tahoma" pitchFamily="34" charset="0"/>
                <a:ea typeface="Tahoma" pitchFamily="34" charset="0"/>
                <a:cs typeface="Tahoma" pitchFamily="34" charset="0"/>
              </a:rPr>
              <a:t> Cat 6 </a:t>
            </a:r>
          </a:p>
          <a:p>
            <a:pPr lvl="1">
              <a:lnSpc>
                <a:spcPct val="90000"/>
              </a:lnSpc>
            </a:pPr>
            <a:endParaRPr lang="en-US" sz="2400" dirty="0" smtClean="0">
              <a:latin typeface="Tahoma" pitchFamily="34" charset="0"/>
              <a:ea typeface="Tahoma" pitchFamily="34" charset="0"/>
              <a:cs typeface="Tahoma" pitchFamily="34" charset="0"/>
            </a:endParaRPr>
          </a:p>
          <a:p>
            <a:pPr>
              <a:lnSpc>
                <a:spcPct val="90000"/>
              </a:lnSpc>
            </a:pPr>
            <a:r>
              <a:rPr lang="en-US" sz="2800" b="1" dirty="0" err="1" smtClean="0">
                <a:latin typeface="Tahoma" pitchFamily="34" charset="0"/>
                <a:ea typeface="Tahoma" pitchFamily="34" charset="0"/>
                <a:cs typeface="Tahoma" pitchFamily="34" charset="0"/>
              </a:rPr>
              <a:t>Aplicações</a:t>
            </a:r>
            <a:r>
              <a:rPr lang="en-US" sz="2800" b="1" dirty="0" smtClean="0">
                <a:latin typeface="Tahoma" pitchFamily="34" charset="0"/>
                <a:ea typeface="Tahoma" pitchFamily="34" charset="0"/>
                <a:cs typeface="Tahoma" pitchFamily="34" charset="0"/>
              </a:rPr>
              <a:t> </a:t>
            </a:r>
            <a:r>
              <a:rPr lang="en-US" sz="2800" b="1" dirty="0" err="1" smtClean="0">
                <a:latin typeface="Tahoma" pitchFamily="34" charset="0"/>
                <a:ea typeface="Tahoma" pitchFamily="34" charset="0"/>
                <a:cs typeface="Tahoma" pitchFamily="34" charset="0"/>
              </a:rPr>
              <a:t>típicas</a:t>
            </a:r>
            <a:endParaRPr lang="en-US" sz="3200" b="1" dirty="0" smtClean="0">
              <a:latin typeface="Tahoma" pitchFamily="34" charset="0"/>
              <a:ea typeface="Tahoma" pitchFamily="34" charset="0"/>
              <a:cs typeface="Tahoma" pitchFamily="34" charset="0"/>
            </a:endParaRPr>
          </a:p>
          <a:p>
            <a:pPr lvl="1">
              <a:lnSpc>
                <a:spcPct val="90000"/>
              </a:lnSpc>
            </a:pPr>
            <a:r>
              <a:rPr lang="en-US" sz="2400" dirty="0" err="1" smtClean="0">
                <a:latin typeface="Tahoma" pitchFamily="34" charset="0"/>
                <a:ea typeface="Tahoma" pitchFamily="34" charset="0"/>
                <a:cs typeface="Tahoma" pitchFamily="34" charset="0"/>
              </a:rPr>
              <a:t>Câmeras</a:t>
            </a:r>
            <a:r>
              <a:rPr lang="en-US" sz="2400" dirty="0" smtClean="0">
                <a:latin typeface="Tahoma" pitchFamily="34" charset="0"/>
                <a:ea typeface="Tahoma" pitchFamily="34" charset="0"/>
                <a:cs typeface="Tahoma" pitchFamily="34" charset="0"/>
              </a:rPr>
              <a:t> IP</a:t>
            </a:r>
          </a:p>
          <a:p>
            <a:pPr lvl="1">
              <a:lnSpc>
                <a:spcPct val="90000"/>
              </a:lnSpc>
            </a:pPr>
            <a:r>
              <a:rPr lang="en-US" sz="2400" dirty="0" err="1" smtClean="0">
                <a:latin typeface="Tahoma" pitchFamily="34" charset="0"/>
                <a:ea typeface="Tahoma" pitchFamily="34" charset="0"/>
                <a:cs typeface="Tahoma" pitchFamily="34" charset="0"/>
              </a:rPr>
              <a:t>Pontos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Acesso</a:t>
            </a:r>
            <a:r>
              <a:rPr lang="en-US" sz="2400" dirty="0" smtClean="0">
                <a:latin typeface="Tahoma" pitchFamily="34" charset="0"/>
                <a:ea typeface="Tahoma" pitchFamily="34" charset="0"/>
                <a:cs typeface="Tahoma" pitchFamily="34" charset="0"/>
              </a:rPr>
              <a:t> Wireless</a:t>
            </a:r>
          </a:p>
          <a:p>
            <a:pPr lvl="1">
              <a:lnSpc>
                <a:spcPct val="90000"/>
              </a:lnSpc>
            </a:pPr>
            <a:r>
              <a:rPr lang="en-US" sz="2400" dirty="0" err="1" smtClean="0">
                <a:latin typeface="Tahoma" pitchFamily="34" charset="0"/>
                <a:ea typeface="Tahoma" pitchFamily="34" charset="0"/>
                <a:cs typeface="Tahoma" pitchFamily="34" charset="0"/>
              </a:rPr>
              <a:t>Telefones</a:t>
            </a:r>
            <a:r>
              <a:rPr lang="en-US" sz="2400" dirty="0" smtClean="0">
                <a:latin typeface="Tahoma" pitchFamily="34" charset="0"/>
                <a:ea typeface="Tahoma" pitchFamily="34" charset="0"/>
                <a:cs typeface="Tahoma" pitchFamily="34" charset="0"/>
              </a:rPr>
              <a:t> VoIP</a:t>
            </a:r>
          </a:p>
        </p:txBody>
      </p:sp>
      <p:pic>
        <p:nvPicPr>
          <p:cNvPr id="2050" name="Picture 2" descr="http://www.iadea.com/sites/www.iadea.com/files/images/PowerOverEther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2286000"/>
            <a:ext cx="2750127" cy="275012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1393" y="11332"/>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Introdução</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2035005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bwMode="auto">
          <a:xfrm>
            <a:off x="228600" y="1066801"/>
            <a:ext cx="8001000" cy="3810000"/>
          </a:xfrm>
          <a:noFill/>
          <a:ln>
            <a:miter lim="800000"/>
            <a:headEnd/>
            <a:tailEnd/>
          </a:ln>
        </p:spPr>
        <p:txBody>
          <a:bodyPr vert="horz" wrap="square" lIns="91440" tIns="45720" rIns="91440" bIns="45720" numCol="1" anchor="t" anchorCtr="0" compatLnSpc="1">
            <a:prstTxWarp prst="textNoShape">
              <a:avLst/>
            </a:prstTxWarp>
          </a:bodyPr>
          <a:lstStyle/>
          <a:p>
            <a:pPr marL="0" indent="0">
              <a:lnSpc>
                <a:spcPct val="90000"/>
              </a:lnSpc>
              <a:buNone/>
            </a:pPr>
            <a:r>
              <a:rPr lang="en-US" sz="2400" b="1" dirty="0" smtClean="0">
                <a:latin typeface="Tahoma" pitchFamily="34" charset="0"/>
                <a:ea typeface="Tahoma" pitchFamily="34" charset="0"/>
                <a:cs typeface="Tahoma" pitchFamily="34" charset="0"/>
              </a:rPr>
              <a:t>Power Sourcing Equipment (PSE)</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PSE </a:t>
            </a:r>
            <a:r>
              <a:rPr lang="en-US" sz="2000" dirty="0" err="1" smtClean="0">
                <a:latin typeface="Tahoma" pitchFamily="34" charset="0"/>
                <a:ea typeface="Tahoma" pitchFamily="34" charset="0"/>
                <a:cs typeface="Tahoma" pitchFamily="34" charset="0"/>
              </a:rPr>
              <a:t>são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equipamentos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que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alimentam</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dispositivos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PoE</a:t>
            </a:r>
            <a:r>
              <a:rPr lang="en-US" sz="2000" dirty="0" smtClean="0">
                <a:latin typeface="Tahoma" pitchFamily="34" charset="0"/>
                <a:ea typeface="Tahoma" pitchFamily="34" charset="0"/>
                <a:cs typeface="Tahoma" pitchFamily="34" charset="0"/>
              </a:rPr>
              <a:t>.</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O PSE </a:t>
            </a:r>
            <a:r>
              <a:rPr lang="en-US" sz="2000" dirty="0" err="1" smtClean="0">
                <a:latin typeface="Tahoma" pitchFamily="34" charset="0"/>
                <a:ea typeface="Tahoma" pitchFamily="34" charset="0"/>
                <a:cs typeface="Tahoma" pitchFamily="34" charset="0"/>
              </a:rPr>
              <a:t>detecta</a:t>
            </a:r>
            <a:r>
              <a:rPr lang="en-US" sz="2000" dirty="0" smtClean="0">
                <a:latin typeface="Tahoma" pitchFamily="34" charset="0"/>
                <a:ea typeface="Tahoma" pitchFamily="34" charset="0"/>
                <a:cs typeface="Tahoma" pitchFamily="34" charset="0"/>
              </a:rPr>
              <a:t> se o </a:t>
            </a:r>
            <a:r>
              <a:rPr lang="en-US" sz="2000" dirty="0" err="1" smtClean="0">
                <a:latin typeface="Tahoma" pitchFamily="34" charset="0"/>
                <a:ea typeface="Tahoma" pitchFamily="34" charset="0"/>
                <a:cs typeface="Tahoma" pitchFamily="34" charset="0"/>
              </a:rPr>
              <a:t>dispositivo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conectado</a:t>
            </a:r>
            <a:r>
              <a:rPr lang="en-US" sz="2000" dirty="0" smtClean="0">
                <a:latin typeface="Tahoma" pitchFamily="34" charset="0"/>
                <a:ea typeface="Tahoma" pitchFamily="34" charset="0"/>
                <a:cs typeface="Tahoma" pitchFamily="34" charset="0"/>
              </a:rPr>
              <a:t> é </a:t>
            </a:r>
            <a:r>
              <a:rPr lang="en-US" sz="2000" dirty="0" err="1" smtClean="0">
                <a:latin typeface="Tahoma" pitchFamily="34" charset="0"/>
                <a:ea typeface="Tahoma" pitchFamily="34" charset="0"/>
                <a:cs typeface="Tahoma" pitchFamily="34" charset="0"/>
              </a:rPr>
              <a:t>compatível</a:t>
            </a:r>
            <a:r>
              <a:rPr lang="en-US" sz="2000" dirty="0" smtClean="0">
                <a:latin typeface="Tahoma" pitchFamily="34" charset="0"/>
                <a:ea typeface="Tahoma" pitchFamily="34" charset="0"/>
                <a:cs typeface="Tahoma" pitchFamily="34" charset="0"/>
              </a:rPr>
              <a:t> com </a:t>
            </a:r>
            <a:r>
              <a:rPr lang="en-US" sz="2000" dirty="0" err="1" smtClean="0">
                <a:latin typeface="Tahoma" pitchFamily="34" charset="0"/>
                <a:ea typeface="Tahoma" pitchFamily="34" charset="0"/>
                <a:cs typeface="Tahoma" pitchFamily="34" charset="0"/>
              </a:rPr>
              <a:t>os</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padrões</a:t>
            </a:r>
            <a:r>
              <a:rPr lang="en-US" sz="2000" dirty="0" smtClean="0">
                <a:latin typeface="Tahoma" pitchFamily="34" charset="0"/>
                <a:ea typeface="Tahoma" pitchFamily="34" charset="0"/>
                <a:cs typeface="Tahoma" pitchFamily="34" charset="0"/>
              </a:rPr>
              <a:t> 802.3af </a:t>
            </a:r>
            <a:r>
              <a:rPr lang="en-US" sz="2000" dirty="0" err="1" smtClean="0">
                <a:latin typeface="Tahoma" pitchFamily="34" charset="0"/>
                <a:ea typeface="Tahoma" pitchFamily="34" charset="0"/>
                <a:cs typeface="Tahoma" pitchFamily="34" charset="0"/>
              </a:rPr>
              <a:t>ou</a:t>
            </a:r>
            <a:r>
              <a:rPr lang="en-US" sz="2000" dirty="0" smtClean="0">
                <a:latin typeface="Tahoma" pitchFamily="34" charset="0"/>
                <a:ea typeface="Tahoma" pitchFamily="34" charset="0"/>
                <a:cs typeface="Tahoma" pitchFamily="34" charset="0"/>
              </a:rPr>
              <a:t> 802.3at. </a:t>
            </a:r>
            <a:r>
              <a:rPr lang="en-US" sz="2000" dirty="0" err="1" smtClean="0">
                <a:latin typeface="Tahoma" pitchFamily="34" charset="0"/>
                <a:ea typeface="Tahoma" pitchFamily="34" charset="0"/>
                <a:cs typeface="Tahoma" pitchFamily="34" charset="0"/>
              </a:rPr>
              <a:t>Nesse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caso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automaticamente</a:t>
            </a:r>
            <a:r>
              <a:rPr lang="en-US" sz="2000" dirty="0" smtClean="0">
                <a:latin typeface="Tahoma" pitchFamily="34" charset="0"/>
                <a:ea typeface="Tahoma" pitchFamily="34" charset="0"/>
                <a:cs typeface="Tahoma" pitchFamily="34" charset="0"/>
              </a:rPr>
              <a:t> o PSE </a:t>
            </a:r>
            <a:r>
              <a:rPr lang="en-US" sz="2000" dirty="0" err="1" smtClean="0">
                <a:latin typeface="Tahoma" pitchFamily="34" charset="0"/>
                <a:ea typeface="Tahoma" pitchFamily="34" charset="0"/>
                <a:cs typeface="Tahoma" pitchFamily="34" charset="0"/>
              </a:rPr>
              <a:t>fornece</a:t>
            </a:r>
            <a:r>
              <a:rPr lang="en-US" sz="2000" dirty="0" smtClean="0">
                <a:latin typeface="Tahoma" pitchFamily="34" charset="0"/>
                <a:ea typeface="Tahoma" pitchFamily="34" charset="0"/>
                <a:cs typeface="Tahoma" pitchFamily="34" charset="0"/>
              </a:rPr>
              <a:t> a </a:t>
            </a:r>
            <a:r>
              <a:rPr lang="en-US" sz="2000" dirty="0" err="1" smtClean="0">
                <a:latin typeface="Tahoma" pitchFamily="34" charset="0"/>
                <a:ea typeface="Tahoma" pitchFamily="34" charset="0"/>
                <a:cs typeface="Tahoma" pitchFamily="34" charset="0"/>
              </a:rPr>
              <a:t>energia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elétrica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pelo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cabo</a:t>
            </a:r>
            <a:r>
              <a:rPr lang="en-US" sz="2000" dirty="0" smtClean="0">
                <a:latin typeface="Tahoma" pitchFamily="34" charset="0"/>
                <a:ea typeface="Tahoma" pitchFamily="34" charset="0"/>
                <a:cs typeface="Tahoma" pitchFamily="34" charset="0"/>
              </a:rPr>
              <a:t> da </a:t>
            </a:r>
            <a:r>
              <a:rPr lang="en-US" sz="2000" dirty="0" err="1" smtClean="0">
                <a:latin typeface="Tahoma" pitchFamily="34" charset="0"/>
                <a:ea typeface="Tahoma" pitchFamily="34" charset="0"/>
                <a:cs typeface="Tahoma" pitchFamily="34" charset="0"/>
              </a:rPr>
              <a:t>rede</a:t>
            </a:r>
            <a:r>
              <a:rPr lang="en-US" sz="2000" dirty="0" smtClean="0">
                <a:latin typeface="Tahoma" pitchFamily="34" charset="0"/>
                <a:ea typeface="Tahoma" pitchFamily="34" charset="0"/>
                <a:cs typeface="Tahoma" pitchFamily="34" charset="0"/>
              </a:rPr>
              <a:t> local.</a:t>
            </a:r>
          </a:p>
          <a:p>
            <a:pPr marL="0" indent="0">
              <a:lnSpc>
                <a:spcPct val="90000"/>
              </a:lnSpc>
              <a:buNone/>
            </a:pPr>
            <a:endParaRPr lang="en-US" sz="2000" dirty="0" smtClean="0">
              <a:latin typeface="Tahoma" pitchFamily="34" charset="0"/>
              <a:ea typeface="Tahoma" pitchFamily="34" charset="0"/>
              <a:cs typeface="Tahoma" pitchFamily="34" charset="0"/>
            </a:endParaRPr>
          </a:p>
          <a:p>
            <a:pPr marL="0" indent="0">
              <a:lnSpc>
                <a:spcPct val="90000"/>
              </a:lnSpc>
              <a:buNone/>
            </a:pPr>
            <a:r>
              <a:rPr lang="en-US" sz="2000" dirty="0" smtClean="0">
                <a:latin typeface="Tahoma" pitchFamily="34" charset="0"/>
                <a:ea typeface="Tahoma" pitchFamily="34" charset="0"/>
                <a:cs typeface="Tahoma" pitchFamily="34" charset="0"/>
              </a:rPr>
              <a:t>Se o </a:t>
            </a:r>
            <a:r>
              <a:rPr lang="en-US" sz="2000" dirty="0" err="1" smtClean="0">
                <a:latin typeface="Tahoma" pitchFamily="34" charset="0"/>
                <a:ea typeface="Tahoma" pitchFamily="34" charset="0"/>
                <a:cs typeface="Tahoma" pitchFamily="34" charset="0"/>
              </a:rPr>
              <a:t>dispositivo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não</a:t>
            </a:r>
            <a:r>
              <a:rPr lang="en-US" sz="2000" dirty="0" smtClean="0">
                <a:latin typeface="Tahoma" pitchFamily="34" charset="0"/>
                <a:ea typeface="Tahoma" pitchFamily="34" charset="0"/>
                <a:cs typeface="Tahoma" pitchFamily="34" charset="0"/>
              </a:rPr>
              <a:t> é </a:t>
            </a:r>
            <a:r>
              <a:rPr lang="en-US" sz="2000" dirty="0" err="1" smtClean="0">
                <a:latin typeface="Tahoma" pitchFamily="34" charset="0"/>
                <a:ea typeface="Tahoma" pitchFamily="34" charset="0"/>
                <a:cs typeface="Tahoma" pitchFamily="34" charset="0"/>
              </a:rPr>
              <a:t>PoE</a:t>
            </a:r>
            <a:r>
              <a:rPr lang="en-US" sz="2000" dirty="0" smtClean="0">
                <a:latin typeface="Tahoma" pitchFamily="34" charset="0"/>
                <a:ea typeface="Tahoma" pitchFamily="34" charset="0"/>
                <a:cs typeface="Tahoma" pitchFamily="34" charset="0"/>
              </a:rPr>
              <a:t>, o PSE </a:t>
            </a:r>
            <a:r>
              <a:rPr lang="en-US" sz="2000" dirty="0" err="1" smtClean="0">
                <a:latin typeface="Tahoma" pitchFamily="34" charset="0"/>
                <a:ea typeface="Tahoma" pitchFamily="34" charset="0"/>
                <a:cs typeface="Tahoma" pitchFamily="34" charset="0"/>
              </a:rPr>
              <a:t>não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aplica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energia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elétrica</a:t>
            </a:r>
            <a:r>
              <a:rPr lang="en-US" sz="2000" dirty="0" smtClean="0">
                <a:latin typeface="Tahoma" pitchFamily="34" charset="0"/>
                <a:ea typeface="Tahoma" pitchFamily="34" charset="0"/>
                <a:cs typeface="Tahoma" pitchFamily="34" charset="0"/>
              </a:rPr>
              <a:t> no </a:t>
            </a:r>
            <a:r>
              <a:rPr lang="en-US" sz="2000" dirty="0" err="1" smtClean="0">
                <a:latin typeface="Tahoma" pitchFamily="34" charset="0"/>
                <a:ea typeface="Tahoma" pitchFamily="34" charset="0"/>
                <a:cs typeface="Tahoma" pitchFamily="34" charset="0"/>
              </a:rPr>
              <a:t>cabo</a:t>
            </a:r>
            <a:r>
              <a:rPr lang="en-US" sz="2000" dirty="0" smtClean="0">
                <a:latin typeface="Tahoma" pitchFamily="34" charset="0"/>
                <a:ea typeface="Tahoma" pitchFamily="34" charset="0"/>
                <a:cs typeface="Tahoma" pitchFamily="34" charset="0"/>
              </a:rPr>
              <a:t> da </a:t>
            </a:r>
            <a:r>
              <a:rPr lang="en-US" sz="2000" dirty="0" err="1" smtClean="0">
                <a:latin typeface="Tahoma" pitchFamily="34" charset="0"/>
                <a:ea typeface="Tahoma" pitchFamily="34" charset="0"/>
                <a:cs typeface="Tahoma" pitchFamily="34" charset="0"/>
              </a:rPr>
              <a:t>rede</a:t>
            </a:r>
            <a:r>
              <a:rPr lang="en-US" sz="2000" dirty="0" smtClean="0">
                <a:latin typeface="Tahoma" pitchFamily="34" charset="0"/>
                <a:ea typeface="Tahoma" pitchFamily="34" charset="0"/>
                <a:cs typeface="Tahoma" pitchFamily="34" charset="0"/>
              </a:rPr>
              <a:t>, de forma </a:t>
            </a:r>
            <a:r>
              <a:rPr lang="en-US" sz="2000" dirty="0" err="1" smtClean="0">
                <a:latin typeface="Tahoma" pitchFamily="34" charset="0"/>
                <a:ea typeface="Tahoma" pitchFamily="34" charset="0"/>
                <a:cs typeface="Tahoma" pitchFamily="34" charset="0"/>
              </a:rPr>
              <a:t>que</a:t>
            </a:r>
            <a:r>
              <a:rPr lang="en-US" sz="2000" dirty="0" smtClean="0">
                <a:latin typeface="Tahoma" pitchFamily="34" charset="0"/>
                <a:ea typeface="Tahoma" pitchFamily="34" charset="0"/>
                <a:cs typeface="Tahoma" pitchFamily="34" charset="0"/>
              </a:rPr>
              <a:t> o </a:t>
            </a:r>
            <a:r>
              <a:rPr lang="en-US" sz="2000" dirty="0" err="1" smtClean="0">
                <a:latin typeface="Tahoma" pitchFamily="34" charset="0"/>
                <a:ea typeface="Tahoma" pitchFamily="34" charset="0"/>
                <a:cs typeface="Tahoma" pitchFamily="34" charset="0"/>
              </a:rPr>
              <a:t>funcionamento</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seja</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equivalente</a:t>
            </a:r>
            <a:r>
              <a:rPr lang="en-US" sz="2000" dirty="0" smtClean="0">
                <a:latin typeface="Tahoma" pitchFamily="34" charset="0"/>
                <a:ea typeface="Tahoma" pitchFamily="34" charset="0"/>
                <a:cs typeface="Tahoma" pitchFamily="34" charset="0"/>
              </a:rPr>
              <a:t> ao </a:t>
            </a:r>
            <a:r>
              <a:rPr lang="en-US" sz="2000" dirty="0" err="1" smtClean="0">
                <a:latin typeface="Tahoma" pitchFamily="34" charset="0"/>
                <a:ea typeface="Tahoma" pitchFamily="34" charset="0"/>
                <a:cs typeface="Tahoma" pitchFamily="34" charset="0"/>
              </a:rPr>
              <a:t>padrão</a:t>
            </a:r>
            <a:r>
              <a:rPr lang="en-US" sz="2000" dirty="0" smtClean="0">
                <a:latin typeface="Tahoma" pitchFamily="34" charset="0"/>
                <a:ea typeface="Tahoma" pitchFamily="34" charset="0"/>
                <a:cs typeface="Tahoma" pitchFamily="34" charset="0"/>
              </a:rPr>
              <a:t> Ethernet original.</a:t>
            </a:r>
          </a:p>
        </p:txBody>
      </p:sp>
      <p:pic>
        <p:nvPicPr>
          <p:cNvPr id="6" name="Picture 3"/>
          <p:cNvPicPr>
            <a:picLocks noChangeAspect="1" noChangeArrowheads="1"/>
          </p:cNvPicPr>
          <p:nvPr/>
        </p:nvPicPr>
        <p:blipFill>
          <a:blip r:embed="rId3" cstate="print"/>
          <a:srcRect/>
          <a:stretch>
            <a:fillRect/>
          </a:stretch>
        </p:blipFill>
        <p:spPr bwMode="auto">
          <a:xfrm>
            <a:off x="4038600" y="4812506"/>
            <a:ext cx="2709330" cy="1219200"/>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90600" y="4800600"/>
            <a:ext cx="1696265" cy="1243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1393" y="0"/>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Introdução</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TextBox 6"/>
          <p:cNvSpPr txBox="1"/>
          <p:nvPr/>
        </p:nvSpPr>
        <p:spPr>
          <a:xfrm>
            <a:off x="2102996" y="5726668"/>
            <a:ext cx="1326004" cy="369332"/>
          </a:xfrm>
          <a:prstGeom prst="rect">
            <a:avLst/>
          </a:prstGeom>
          <a:noFill/>
        </p:spPr>
        <p:txBody>
          <a:bodyPr wrap="none" rtlCol="0">
            <a:spAutoFit/>
          </a:bodyPr>
          <a:lstStyle/>
          <a:p>
            <a:r>
              <a:rPr lang="en-US" dirty="0" err="1" smtClean="0"/>
              <a:t>Injetor</a:t>
            </a:r>
            <a:r>
              <a:rPr lang="en-US" dirty="0" smtClean="0"/>
              <a:t> </a:t>
            </a:r>
            <a:r>
              <a:rPr lang="en-US" dirty="0" err="1" smtClean="0"/>
              <a:t>PoE</a:t>
            </a:r>
            <a:endParaRPr lang="en-US" dirty="0"/>
          </a:p>
        </p:txBody>
      </p:sp>
      <p:sp>
        <p:nvSpPr>
          <p:cNvPr id="9" name="TextBox 8"/>
          <p:cNvSpPr txBox="1"/>
          <p:nvPr/>
        </p:nvSpPr>
        <p:spPr>
          <a:xfrm>
            <a:off x="5912996" y="5715000"/>
            <a:ext cx="1364476" cy="369332"/>
          </a:xfrm>
          <a:prstGeom prst="rect">
            <a:avLst/>
          </a:prstGeom>
          <a:noFill/>
        </p:spPr>
        <p:txBody>
          <a:bodyPr wrap="none" rtlCol="0">
            <a:spAutoFit/>
          </a:bodyPr>
          <a:lstStyle/>
          <a:p>
            <a:r>
              <a:rPr lang="en-US" dirty="0" smtClean="0"/>
              <a:t>Switch </a:t>
            </a:r>
            <a:r>
              <a:rPr lang="en-US" dirty="0" err="1" smtClean="0"/>
              <a:t>PoE</a:t>
            </a:r>
            <a:endParaRPr lang="en-US" dirty="0"/>
          </a:p>
        </p:txBody>
      </p:sp>
    </p:spTree>
    <p:extLst>
      <p:ext uri="{BB962C8B-B14F-4D97-AF65-F5344CB8AC3E}">
        <p14:creationId xmlns="" xmlns:p14="http://schemas.microsoft.com/office/powerpoint/2010/main" val="1694737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dollar_sign"/>
          <p:cNvPicPr>
            <a:picLocks noChangeAspect="1" noChangeArrowheads="1"/>
          </p:cNvPicPr>
          <p:nvPr/>
        </p:nvPicPr>
        <p:blipFill>
          <a:blip r:embed="rId3" cstate="print"/>
          <a:srcRect/>
          <a:stretch>
            <a:fillRect/>
          </a:stretch>
        </p:blipFill>
        <p:spPr bwMode="auto">
          <a:xfrm>
            <a:off x="6400800" y="2667000"/>
            <a:ext cx="2428875" cy="2314575"/>
          </a:xfrm>
          <a:prstGeom prst="rect">
            <a:avLst/>
          </a:prstGeom>
          <a:noFill/>
          <a:ln w="9525">
            <a:noFill/>
            <a:miter lim="800000"/>
            <a:headEnd/>
            <a:tailEnd/>
          </a:ln>
        </p:spPr>
      </p:pic>
      <p:sp>
        <p:nvSpPr>
          <p:cNvPr id="5" name="Rectangle 3"/>
          <p:cNvSpPr txBox="1">
            <a:spLocks noChangeArrowheads="1"/>
          </p:cNvSpPr>
          <p:nvPr/>
        </p:nvSpPr>
        <p:spPr bwMode="auto">
          <a:xfrm>
            <a:off x="11393" y="1141436"/>
            <a:ext cx="5383213" cy="518316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err="1" smtClean="0">
                <a:latin typeface="Tahoma" pitchFamily="34" charset="0"/>
                <a:ea typeface="Tahoma" pitchFamily="34" charset="0"/>
                <a:cs typeface="Tahoma" pitchFamily="34" charset="0"/>
              </a:rPr>
              <a:t>Redução</a:t>
            </a:r>
            <a:r>
              <a:rPr lang="en-US" sz="2400" b="1" dirty="0" smtClean="0">
                <a:latin typeface="Tahoma" pitchFamily="34" charset="0"/>
                <a:ea typeface="Tahoma" pitchFamily="34" charset="0"/>
                <a:cs typeface="Tahoma" pitchFamily="34" charset="0"/>
              </a:rPr>
              <a:t> de </a:t>
            </a:r>
            <a:r>
              <a:rPr lang="en-US" sz="2400" b="1" dirty="0" err="1" smtClean="0">
                <a:latin typeface="Tahoma" pitchFamily="34" charset="0"/>
                <a:ea typeface="Tahoma" pitchFamily="34" charset="0"/>
                <a:cs typeface="Tahoma" pitchFamily="34" charset="0"/>
              </a:rPr>
              <a:t>Custos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elimina</a:t>
            </a:r>
            <a:r>
              <a:rPr lang="en-US" sz="2400" dirty="0" smtClean="0">
                <a:latin typeface="Tahoma" pitchFamily="34" charset="0"/>
                <a:ea typeface="Tahoma" pitchFamily="34" charset="0"/>
                <a:cs typeface="Tahoma" pitchFamily="34" charset="0"/>
              </a:rPr>
              <a:t>-se </a:t>
            </a:r>
            <a:r>
              <a:rPr lang="en-US" sz="2400" dirty="0" err="1" smtClean="0">
                <a:latin typeface="Tahoma" pitchFamily="34" charset="0"/>
                <a:ea typeface="Tahoma" pitchFamily="34" charset="0"/>
                <a:cs typeface="Tahoma" pitchFamily="34" charset="0"/>
              </a:rPr>
              <a:t>custos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instalação</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tomadas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bem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como</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disjuntores</a:t>
            </a:r>
            <a:r>
              <a:rPr lang="en-US" sz="2400" dirty="0" smtClean="0">
                <a:latin typeface="Tahoma" pitchFamily="34" charset="0"/>
                <a:ea typeface="Tahoma" pitchFamily="34" charset="0"/>
                <a:cs typeface="Tahoma" pitchFamily="34" charset="0"/>
              </a:rPr>
              <a:t> e </a:t>
            </a:r>
            <a:r>
              <a:rPr lang="en-US" sz="2400" dirty="0" err="1" smtClean="0">
                <a:latin typeface="Tahoma" pitchFamily="34" charset="0"/>
                <a:ea typeface="Tahoma" pitchFamily="34" charset="0"/>
                <a:cs typeface="Tahoma" pitchFamily="34" charset="0"/>
              </a:rPr>
              <a:t>cabos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alimentação</a:t>
            </a:r>
            <a:r>
              <a:rPr lang="en-US" sz="2400" dirty="0" smtClean="0">
                <a:latin typeface="Tahoma" pitchFamily="34" charset="0"/>
                <a:ea typeface="Tahoma" pitchFamily="34" charset="0"/>
                <a:cs typeface="Tahoma" pitchFamily="34" charset="0"/>
              </a:rPr>
              <a:t>.</a:t>
            </a:r>
          </a:p>
          <a:p>
            <a:pPr marL="0" indent="0">
              <a:buNone/>
            </a:pPr>
            <a:endParaRPr lang="en-US" sz="900" dirty="0">
              <a:latin typeface="Tahoma" pitchFamily="34" charset="0"/>
              <a:ea typeface="Tahoma" pitchFamily="34" charset="0"/>
              <a:cs typeface="Tahoma" pitchFamily="34" charset="0"/>
            </a:endParaRPr>
          </a:p>
          <a:p>
            <a:r>
              <a:rPr lang="en-US" sz="2400" b="1" dirty="0" err="1" smtClean="0">
                <a:latin typeface="Tahoma" pitchFamily="34" charset="0"/>
                <a:ea typeface="Tahoma" pitchFamily="34" charset="0"/>
                <a:cs typeface="Tahoma" pitchFamily="34" charset="0"/>
              </a:rPr>
              <a:t>Mobilidade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permite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configurar</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variedade</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instalações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sem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ficar</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preso</a:t>
            </a:r>
            <a:r>
              <a:rPr lang="en-US" sz="2400" dirty="0" smtClean="0">
                <a:latin typeface="Tahoma" pitchFamily="34" charset="0"/>
                <a:ea typeface="Tahoma" pitchFamily="34" charset="0"/>
                <a:cs typeface="Tahoma" pitchFamily="34" charset="0"/>
              </a:rPr>
              <a:t> a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tomada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a:t>
            </a:r>
            <a:r>
              <a:rPr lang="en-US" sz="2400" dirty="0" smtClean="0">
                <a:latin typeface="Tahoma" pitchFamily="34" charset="0"/>
                <a:ea typeface="Tahoma" pitchFamily="34" charset="0"/>
                <a:cs typeface="Tahoma" pitchFamily="34" charset="0"/>
              </a:rPr>
              <a:t>.</a:t>
            </a:r>
            <a:endParaRPr lang="en-US" sz="2400" dirty="0">
              <a:latin typeface="Tahoma" pitchFamily="34" charset="0"/>
              <a:ea typeface="Tahoma" pitchFamily="34" charset="0"/>
              <a:cs typeface="Tahoma" pitchFamily="34" charset="0"/>
            </a:endParaRPr>
          </a:p>
          <a:p>
            <a:pPr marL="0" indent="0">
              <a:buNone/>
            </a:pPr>
            <a:endParaRPr lang="en-US" sz="900" dirty="0">
              <a:latin typeface="Tahoma" pitchFamily="34" charset="0"/>
              <a:ea typeface="Tahoma" pitchFamily="34" charset="0"/>
              <a:cs typeface="Tahoma" pitchFamily="34" charset="0"/>
            </a:endParaRPr>
          </a:p>
          <a:p>
            <a:r>
              <a:rPr lang="en-US" sz="2400" b="1" dirty="0" err="1" smtClean="0">
                <a:latin typeface="Tahoma" pitchFamily="34" charset="0"/>
                <a:ea typeface="Tahoma" pitchFamily="34" charset="0"/>
                <a:cs typeface="Tahoma" pitchFamily="34" charset="0"/>
              </a:rPr>
              <a:t>Controle</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os</a:t>
            </a:r>
            <a:r>
              <a:rPr lang="en-US" sz="2400" dirty="0" smtClean="0">
                <a:latin typeface="Tahoma" pitchFamily="34" charset="0"/>
                <a:ea typeface="Tahoma" pitchFamily="34" charset="0"/>
                <a:cs typeface="Tahoma" pitchFamily="34" charset="0"/>
              </a:rPr>
              <a:t> PSE </a:t>
            </a:r>
            <a:r>
              <a:rPr lang="en-US" sz="2400" dirty="0" err="1" smtClean="0">
                <a:latin typeface="Tahoma" pitchFamily="34" charset="0"/>
                <a:ea typeface="Tahoma" pitchFamily="34" charset="0"/>
                <a:cs typeface="Tahoma" pitchFamily="34" charset="0"/>
              </a:rPr>
              <a:t>podem</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ligar</a:t>
            </a:r>
            <a:r>
              <a:rPr lang="en-US" sz="2400" dirty="0" smtClean="0">
                <a:latin typeface="Tahoma" pitchFamily="34" charset="0"/>
                <a:ea typeface="Tahoma" pitchFamily="34" charset="0"/>
                <a:cs typeface="Tahoma" pitchFamily="34" charset="0"/>
              </a:rPr>
              <a:t> e </a:t>
            </a:r>
            <a:r>
              <a:rPr lang="en-US" sz="2400" dirty="0" err="1" smtClean="0">
                <a:latin typeface="Tahoma" pitchFamily="34" charset="0"/>
                <a:ea typeface="Tahoma" pitchFamily="34" charset="0"/>
                <a:cs typeface="Tahoma" pitchFamily="34" charset="0"/>
              </a:rPr>
              <a:t>desligar</a:t>
            </a:r>
            <a:r>
              <a:rPr lang="en-US" sz="2400" dirty="0" smtClean="0">
                <a:latin typeface="Tahoma" pitchFamily="34" charset="0"/>
                <a:ea typeface="Tahoma" pitchFamily="34" charset="0"/>
                <a:cs typeface="Tahoma" pitchFamily="34" charset="0"/>
              </a:rPr>
              <a:t> a </a:t>
            </a:r>
            <a:r>
              <a:rPr lang="en-US" sz="2400" dirty="0" err="1" smtClean="0">
                <a:latin typeface="Tahoma" pitchFamily="34" charset="0"/>
                <a:ea typeface="Tahoma" pitchFamily="34" charset="0"/>
                <a:cs typeface="Tahoma" pitchFamily="34" charset="0"/>
              </a:rPr>
              <a:t>energia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elétrica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aplicada</a:t>
            </a:r>
            <a:r>
              <a:rPr lang="en-US" sz="2400" dirty="0" smtClean="0">
                <a:latin typeface="Tahoma" pitchFamily="34" charset="0"/>
                <a:ea typeface="Tahoma" pitchFamily="34" charset="0"/>
                <a:cs typeface="Tahoma" pitchFamily="34" charset="0"/>
              </a:rPr>
              <a:t> a um </a:t>
            </a:r>
            <a:r>
              <a:rPr lang="en-US" sz="2400" dirty="0" err="1" smtClean="0">
                <a:latin typeface="Tahoma" pitchFamily="34" charset="0"/>
                <a:ea typeface="Tahoma" pitchFamily="34" charset="0"/>
                <a:cs typeface="Tahoma" pitchFamily="34" charset="0"/>
              </a:rPr>
              <a:t>dispositivo</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PoE</a:t>
            </a:r>
            <a:r>
              <a:rPr lang="en-US" sz="2400" dirty="0" smtClean="0">
                <a:latin typeface="Tahoma" pitchFamily="34" charset="0"/>
                <a:ea typeface="Tahoma" pitchFamily="34" charset="0"/>
                <a:cs typeface="Tahoma" pitchFamily="34" charset="0"/>
              </a:rPr>
              <a:t> da </a:t>
            </a:r>
            <a:r>
              <a:rPr lang="en-US" sz="2400" dirty="0" err="1" smtClean="0">
                <a:latin typeface="Tahoma" pitchFamily="34" charset="0"/>
                <a:ea typeface="Tahoma" pitchFamily="34" charset="0"/>
                <a:cs typeface="Tahoma" pitchFamily="34" charset="0"/>
              </a:rPr>
              <a:t>rede</a:t>
            </a:r>
            <a:r>
              <a:rPr lang="en-US" sz="2400" dirty="0" smtClean="0">
                <a:latin typeface="Tahoma" pitchFamily="34" charset="0"/>
                <a:ea typeface="Tahoma" pitchFamily="34" charset="0"/>
                <a:cs typeface="Tahoma" pitchFamily="34" charset="0"/>
              </a:rPr>
              <a:t> local.</a:t>
            </a:r>
            <a:endParaRPr lang="en-US" sz="2400" dirty="0">
              <a:latin typeface="Tahoma" pitchFamily="34" charset="0"/>
              <a:ea typeface="Tahoma" pitchFamily="34" charset="0"/>
              <a:cs typeface="Tahoma" pitchFamily="34" charset="0"/>
            </a:endParaRPr>
          </a:p>
          <a:p>
            <a:pPr marL="0" indent="0">
              <a:buFont typeface="Arial" charset="0"/>
              <a:buNone/>
            </a:pPr>
            <a:endParaRPr lang="en-US" sz="2400" b="1" dirty="0" smtClean="0">
              <a:latin typeface="Tahoma" pitchFamily="34" charset="0"/>
              <a:ea typeface="Tahoma" pitchFamily="34" charset="0"/>
              <a:cs typeface="Tahoma" pitchFamily="34" charset="0"/>
            </a:endParaRPr>
          </a:p>
        </p:txBody>
      </p:sp>
      <p:sp>
        <p:nvSpPr>
          <p:cNvPr id="7" name="Rectangle 6"/>
          <p:cNvSpPr/>
          <p:nvPr/>
        </p:nvSpPr>
        <p:spPr>
          <a:xfrm>
            <a:off x="11393" y="0"/>
            <a:ext cx="6541807" cy="830997"/>
          </a:xfrm>
          <a:prstGeom prst="rect">
            <a:avLst/>
          </a:prstGeom>
        </p:spPr>
        <p:txBody>
          <a:bodyPr wrap="square">
            <a:spAutoFit/>
          </a:bodyPr>
          <a:lstStyle/>
          <a:p>
            <a:pPr fontAlgn="auto">
              <a:spcBef>
                <a:spcPts val="0"/>
              </a:spcBef>
              <a:spcAft>
                <a:spcPts val="0"/>
              </a:spcAft>
              <a:defRPr/>
            </a:pP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Benefícios</a:t>
            </a:r>
            <a:r>
              <a:rPr lang="en-US" altLang="zh-TW" sz="4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do </a:t>
            </a:r>
            <a:r>
              <a:rPr lang="en-US" altLang="zh-TW" sz="4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6" name="Picture 2" descr="http://www.trendnet.com/image/cat_products.gi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924800" y="992665"/>
            <a:ext cx="1057275" cy="76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99144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794164811"/>
              </p:ext>
            </p:extLst>
          </p:nvPr>
        </p:nvGraphicFramePr>
        <p:xfrm>
          <a:off x="533400" y="1143004"/>
          <a:ext cx="8077200" cy="5105400"/>
        </p:xfrm>
        <a:graphic>
          <a:graphicData uri="http://schemas.openxmlformats.org/drawingml/2006/table">
            <a:tbl>
              <a:tblPr firstRow="1" bandRow="1">
                <a:tableStyleId>{5940675A-B579-460E-94D1-54222C63F5DA}</a:tableStyleId>
              </a:tblPr>
              <a:tblGrid>
                <a:gridCol w="1641499"/>
                <a:gridCol w="1177901"/>
                <a:gridCol w="2133600"/>
                <a:gridCol w="1600200"/>
                <a:gridCol w="1524000"/>
              </a:tblGrid>
              <a:tr h="489147">
                <a:tc>
                  <a:txBody>
                    <a:bodyPr/>
                    <a:lstStyle/>
                    <a:p>
                      <a:pPr algn="ctr"/>
                      <a:r>
                        <a:rPr lang="en-US" sz="1400" b="1" baseline="0" dirty="0" smtClean="0">
                          <a:solidFill>
                            <a:schemeClr val="bg1"/>
                          </a:solidFill>
                          <a:latin typeface="Tahoma" pitchFamily="34" charset="0"/>
                          <a:ea typeface="Tahoma" pitchFamily="34" charset="0"/>
                          <a:cs typeface="Tahoma" pitchFamily="34" charset="0"/>
                        </a:rPr>
                        <a:t>Switch </a:t>
                      </a:r>
                      <a:r>
                        <a:rPr lang="en-US" sz="1400" b="1" baseline="0"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Modelo</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baseline="0" dirty="0" err="1" smtClean="0">
                          <a:solidFill>
                            <a:schemeClr val="bg1"/>
                          </a:solidFill>
                          <a:latin typeface="Tahoma" pitchFamily="34" charset="0"/>
                          <a:ea typeface="Tahoma" pitchFamily="34" charset="0"/>
                          <a:cs typeface="Tahoma" pitchFamily="34" charset="0"/>
                        </a:rPr>
                        <a:t>Portas</a:t>
                      </a:r>
                      <a:r>
                        <a:rPr lang="en-US" sz="1400" b="1" baseline="0" dirty="0" smtClean="0">
                          <a:solidFill>
                            <a:schemeClr val="bg1"/>
                          </a:solidFill>
                          <a:latin typeface="Tahoma" pitchFamily="34" charset="0"/>
                          <a:ea typeface="Tahoma" pitchFamily="34" charset="0"/>
                          <a:cs typeface="Tahoma" pitchFamily="34" charset="0"/>
                        </a:rPr>
                        <a:t> 10/100 Mbps</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Provisão</a:t>
                      </a:r>
                      <a:r>
                        <a:rPr lang="en-US" sz="1400" b="1" dirty="0" smtClean="0">
                          <a:solidFill>
                            <a:schemeClr val="bg1"/>
                          </a:solidFill>
                          <a:latin typeface="Tahoma" pitchFamily="34" charset="0"/>
                          <a:ea typeface="Tahoma" pitchFamily="34" charset="0"/>
                          <a:cs typeface="Tahoma" pitchFamily="34" charset="0"/>
                        </a:rPr>
                        <a:t> </a:t>
                      </a:r>
                      <a:r>
                        <a:rPr lang="en-US" sz="1400" b="1"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Máximo</a:t>
                      </a:r>
                      <a:r>
                        <a:rPr lang="en-US" sz="1400" b="1" dirty="0" smtClean="0">
                          <a:solidFill>
                            <a:schemeClr val="bg1"/>
                          </a:solidFill>
                          <a:latin typeface="Tahoma" pitchFamily="34" charset="0"/>
                          <a:ea typeface="Tahoma" pitchFamily="34" charset="0"/>
                          <a:cs typeface="Tahoma" pitchFamily="34" charset="0"/>
                        </a:rPr>
                        <a:t>/</a:t>
                      </a:r>
                      <a:r>
                        <a:rPr lang="en-US" sz="1400" b="1" baseline="0" dirty="0" err="1" smtClean="0">
                          <a:solidFill>
                            <a:schemeClr val="bg1"/>
                          </a:solidFill>
                          <a:latin typeface="Tahoma" pitchFamily="34" charset="0"/>
                          <a:ea typeface="Tahoma" pitchFamily="34" charset="0"/>
                          <a:cs typeface="Tahoma" pitchFamily="34" charset="0"/>
                        </a:rPr>
                        <a:t>Porta</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r>
              <a:tr h="806253">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TPE-S44</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 4 x Non-</a:t>
                      </a:r>
                      <a:r>
                        <a:rPr lang="en-US" sz="1400" b="0" i="0" baseline="0" dirty="0" err="1" smtClean="0">
                          <a:latin typeface="Tahoma" pitchFamily="34" charset="0"/>
                          <a:ea typeface="Tahoma" pitchFamily="34" charset="0"/>
                          <a:cs typeface="Tahoma" pitchFamily="34" charset="0"/>
                        </a:rPr>
                        <a:t>PoE</a:t>
                      </a:r>
                      <a:endParaRPr lang="en-US" sz="1400" b="0" i="0" dirty="0" smtClean="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15.4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TPE-T80H</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125</a:t>
                      </a:r>
                      <a:r>
                        <a:rPr lang="en-US" sz="1400" b="0" i="0" baseline="0" dirty="0" smtClean="0">
                          <a:latin typeface="Tahoma" pitchFamily="34" charset="0"/>
                          <a:ea typeface="Tahoma" pitchFamily="34" charset="0"/>
                          <a:cs typeface="Tahoma" pitchFamily="34" charset="0"/>
                        </a:rPr>
                        <a:t>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TPE-T80</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240</a:t>
                      </a:r>
                      <a:r>
                        <a:rPr lang="en-US" sz="1400" b="0" i="0" baseline="0" dirty="0" smtClean="0">
                          <a:latin typeface="Tahoma" pitchFamily="34" charset="0"/>
                          <a:ea typeface="Tahoma" pitchFamily="34" charset="0"/>
                          <a:cs typeface="Tahoma" pitchFamily="34" charset="0"/>
                        </a:rPr>
                        <a:t>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TPE-T88g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 8 x Non-</a:t>
                      </a:r>
                      <a:r>
                        <a:rPr lang="en-US" sz="1400" b="0" i="0" dirty="0" err="1" smtClean="0">
                          <a:latin typeface="Tahoma" pitchFamily="34" charset="0"/>
                          <a:ea typeface="Tahoma" pitchFamily="34" charset="0"/>
                          <a:cs typeface="Tahoma" pitchFamily="34" charset="0"/>
                        </a:rPr>
                        <a:t>PoE</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120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TPE-T160H</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250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TPE-T160</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480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bl>
          </a:graphicData>
        </a:graphic>
      </p:graphicFrame>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74526" y="1726504"/>
            <a:ext cx="1219200" cy="685800"/>
          </a:xfrm>
          <a:prstGeom prst="rect">
            <a:avLst/>
          </a:prstGeo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9600" y="2618462"/>
            <a:ext cx="1384126" cy="533400"/>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9600" y="3429000"/>
            <a:ext cx="1384126" cy="446344"/>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09600" y="4126386"/>
            <a:ext cx="1435274" cy="588828"/>
          </a:xfrm>
          <a:prstGeom prst="rect">
            <a:avLst/>
          </a:prstGeom>
        </p:spPr>
      </p:pic>
      <p:pic>
        <p:nvPicPr>
          <p:cNvPr id="9" name="Picture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41963" y="4849868"/>
            <a:ext cx="1464501" cy="603598"/>
          </a:xfrm>
          <a:prstGeom prst="rect">
            <a:avLst/>
          </a:prstGeom>
        </p:spPr>
      </p:pic>
      <p:pic>
        <p:nvPicPr>
          <p:cNvPr id="10" name="Picture 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11691" y="5588120"/>
            <a:ext cx="1494773" cy="584080"/>
          </a:xfrm>
          <a:prstGeom prst="rect">
            <a:avLst/>
          </a:prstGeom>
        </p:spPr>
      </p:pic>
      <p:sp>
        <p:nvSpPr>
          <p:cNvPr id="11" name="Rectangle 10"/>
          <p:cNvSpPr/>
          <p:nvPr/>
        </p:nvSpPr>
        <p:spPr>
          <a:xfrm>
            <a:off x="6" y="76200"/>
            <a:ext cx="6541807" cy="523220"/>
          </a:xfrm>
          <a:prstGeom prst="rect">
            <a:avLst/>
          </a:prstGeom>
        </p:spPr>
        <p:txBody>
          <a:bodyPr wrap="square">
            <a:spAutoFit/>
          </a:bodyPr>
          <a:lstStyle/>
          <a:p>
            <a:pPr fontAlgn="auto">
              <a:spcBef>
                <a:spcPts val="0"/>
              </a:spcBef>
              <a:spcAft>
                <a:spcPts val="0"/>
              </a:spcAft>
              <a:defRPr/>
            </a:pP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10/100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Não</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Administrável</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1170914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7462132"/>
              </p:ext>
            </p:extLst>
          </p:nvPr>
        </p:nvGraphicFramePr>
        <p:xfrm>
          <a:off x="533400" y="914400"/>
          <a:ext cx="8077200" cy="5076387"/>
        </p:xfrm>
        <a:graphic>
          <a:graphicData uri="http://schemas.openxmlformats.org/drawingml/2006/table">
            <a:tbl>
              <a:tblPr firstRow="1" bandRow="1">
                <a:tableStyleId>{5940675A-B579-460E-94D1-54222C63F5DA}</a:tableStyleId>
              </a:tblPr>
              <a:tblGrid>
                <a:gridCol w="1641499"/>
                <a:gridCol w="1330301"/>
                <a:gridCol w="2133600"/>
                <a:gridCol w="1447800"/>
                <a:gridCol w="1524000"/>
              </a:tblGrid>
              <a:tr h="489147">
                <a:tc>
                  <a:txBody>
                    <a:bodyPr/>
                    <a:lstStyle/>
                    <a:p>
                      <a:pPr algn="ctr"/>
                      <a:r>
                        <a:rPr lang="en-US" sz="1400" b="1" baseline="0" dirty="0" smtClean="0">
                          <a:solidFill>
                            <a:schemeClr val="bg1"/>
                          </a:solidFill>
                          <a:latin typeface="Tahoma" pitchFamily="34" charset="0"/>
                          <a:ea typeface="Tahoma" pitchFamily="34" charset="0"/>
                          <a:cs typeface="Tahoma" pitchFamily="34" charset="0"/>
                        </a:rPr>
                        <a:t>Switch </a:t>
                      </a:r>
                      <a:r>
                        <a:rPr lang="en-US" sz="1400" b="1" baseline="0" dirty="0" err="1" smtClean="0">
                          <a:solidFill>
                            <a:schemeClr val="bg1"/>
                          </a:solidFill>
                          <a:latin typeface="Tahoma" pitchFamily="34" charset="0"/>
                          <a:ea typeface="Tahoma" pitchFamily="34" charset="0"/>
                          <a:cs typeface="Tahoma" pitchFamily="34" charset="0"/>
                        </a:rPr>
                        <a:t>PoE</a:t>
                      </a:r>
                      <a:r>
                        <a:rPr lang="en-US" sz="1400" b="1" baseline="0" dirty="0" smtClean="0">
                          <a:solidFill>
                            <a:schemeClr val="bg1"/>
                          </a:solidFill>
                          <a:latin typeface="Tahoma" pitchFamily="34" charset="0"/>
                          <a:ea typeface="Tahoma" pitchFamily="34" charset="0"/>
                          <a:cs typeface="Tahoma" pitchFamily="34" charset="0"/>
                        </a:rPr>
                        <a:t> </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Modelo</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baseline="0" dirty="0" err="1" smtClean="0">
                          <a:solidFill>
                            <a:schemeClr val="bg1"/>
                          </a:solidFill>
                          <a:latin typeface="Tahoma" pitchFamily="34" charset="0"/>
                          <a:ea typeface="Tahoma" pitchFamily="34" charset="0"/>
                          <a:cs typeface="Tahoma" pitchFamily="34" charset="0"/>
                        </a:rPr>
                        <a:t>Portas</a:t>
                      </a:r>
                      <a:r>
                        <a:rPr lang="en-US" sz="1400" b="1" baseline="0" dirty="0" smtClean="0">
                          <a:solidFill>
                            <a:schemeClr val="bg1"/>
                          </a:solidFill>
                          <a:latin typeface="Tahoma" pitchFamily="34" charset="0"/>
                          <a:ea typeface="Tahoma" pitchFamily="34" charset="0"/>
                          <a:cs typeface="Tahoma" pitchFamily="34" charset="0"/>
                        </a:rPr>
                        <a:t> Gigabit </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Provisão</a:t>
                      </a:r>
                      <a:r>
                        <a:rPr lang="en-US" sz="1400" b="1" dirty="0" smtClean="0">
                          <a:solidFill>
                            <a:schemeClr val="bg1"/>
                          </a:solidFill>
                          <a:latin typeface="Tahoma" pitchFamily="34" charset="0"/>
                          <a:ea typeface="Tahoma" pitchFamily="34" charset="0"/>
                          <a:cs typeface="Tahoma" pitchFamily="34" charset="0"/>
                        </a:rPr>
                        <a:t> </a:t>
                      </a:r>
                      <a:r>
                        <a:rPr lang="en-US" sz="1400" b="1" dirty="0" err="1" smtClean="0">
                          <a:solidFill>
                            <a:schemeClr val="bg1"/>
                          </a:solidFill>
                          <a:latin typeface="Tahoma" pitchFamily="34" charset="0"/>
                          <a:ea typeface="Tahoma" pitchFamily="34" charset="0"/>
                          <a:cs typeface="Tahoma" pitchFamily="34" charset="0"/>
                        </a:rPr>
                        <a:t>PoE</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c>
                  <a:txBody>
                    <a:bodyPr/>
                    <a:lstStyle/>
                    <a:p>
                      <a:pPr algn="ctr"/>
                      <a:r>
                        <a:rPr lang="en-US" sz="1400" b="1" dirty="0" err="1" smtClean="0">
                          <a:solidFill>
                            <a:schemeClr val="bg1"/>
                          </a:solidFill>
                          <a:latin typeface="Tahoma" pitchFamily="34" charset="0"/>
                          <a:ea typeface="Tahoma" pitchFamily="34" charset="0"/>
                          <a:cs typeface="Tahoma" pitchFamily="34" charset="0"/>
                        </a:rPr>
                        <a:t>Máximo</a:t>
                      </a:r>
                      <a:r>
                        <a:rPr lang="en-US" sz="1400" b="1" dirty="0" smtClean="0">
                          <a:solidFill>
                            <a:schemeClr val="bg1"/>
                          </a:solidFill>
                          <a:latin typeface="Tahoma" pitchFamily="34" charset="0"/>
                          <a:ea typeface="Tahoma" pitchFamily="34" charset="0"/>
                          <a:cs typeface="Tahoma" pitchFamily="34" charset="0"/>
                        </a:rPr>
                        <a:t>/</a:t>
                      </a:r>
                      <a:r>
                        <a:rPr lang="en-US" sz="1400" b="1" baseline="0" dirty="0" err="1" smtClean="0">
                          <a:solidFill>
                            <a:schemeClr val="bg1"/>
                          </a:solidFill>
                          <a:latin typeface="Tahoma" pitchFamily="34" charset="0"/>
                          <a:ea typeface="Tahoma" pitchFamily="34" charset="0"/>
                          <a:cs typeface="Tahoma" pitchFamily="34" charset="0"/>
                        </a:rPr>
                        <a:t>Porta</a:t>
                      </a:r>
                      <a:endParaRPr lang="en-US" sz="1400" b="1" dirty="0">
                        <a:solidFill>
                          <a:schemeClr val="bg1"/>
                        </a:solidFill>
                        <a:latin typeface="Tahoma" pitchFamily="34" charset="0"/>
                        <a:ea typeface="Tahoma" pitchFamily="34" charset="0"/>
                        <a:cs typeface="Tahoma" pitchFamily="34" charset="0"/>
                      </a:endParaRPr>
                    </a:p>
                  </a:txBody>
                  <a:tcPr anchor="ctr">
                    <a:solidFill>
                      <a:schemeClr val="accent2"/>
                    </a:solidFill>
                  </a:tcPr>
                </a:tc>
              </a:tr>
              <a:tr h="806253">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TPE-TG50g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 1 x Non-</a:t>
                      </a:r>
                      <a:r>
                        <a:rPr lang="en-US" sz="1400" b="0" i="0" baseline="0" dirty="0" err="1" smtClean="0">
                          <a:latin typeface="Tahoma" pitchFamily="34" charset="0"/>
                          <a:ea typeface="Tahoma" pitchFamily="34" charset="0"/>
                          <a:cs typeface="Tahoma" pitchFamily="34" charset="0"/>
                        </a:rPr>
                        <a:t>PoE</a:t>
                      </a:r>
                      <a:endParaRPr lang="en-US" sz="1400" b="0" i="0" dirty="0" smtClean="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31</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2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TPE-TG44g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4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 4 x Non-</a:t>
                      </a:r>
                      <a:r>
                        <a:rPr lang="en-US" sz="1400" b="0" i="0" dirty="0" err="1" smtClean="0">
                          <a:latin typeface="Tahoma" pitchFamily="34" charset="0"/>
                          <a:ea typeface="Tahoma" pitchFamily="34" charset="0"/>
                          <a:cs typeface="Tahoma" pitchFamily="34" charset="0"/>
                        </a:rPr>
                        <a:t>PoE</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baseline="0" dirty="0" smtClean="0">
                          <a:latin typeface="Tahoma" pitchFamily="34" charset="0"/>
                          <a:ea typeface="Tahoma" pitchFamily="34" charset="0"/>
                          <a:cs typeface="Tahoma" pitchFamily="34" charset="0"/>
                        </a:rPr>
                        <a:t>60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TPE-TG80g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a:t>
                      </a:r>
                      <a:r>
                        <a:rPr lang="en-US" sz="1400" b="0" i="0" baseline="0" dirty="0" smtClean="0">
                          <a:latin typeface="Tahoma" pitchFamily="34" charset="0"/>
                          <a:ea typeface="Tahoma" pitchFamily="34" charset="0"/>
                          <a:cs typeface="Tahoma" pitchFamily="34" charset="0"/>
                        </a:rPr>
                        <a:t> x </a:t>
                      </a:r>
                      <a:r>
                        <a:rPr lang="en-US" sz="1400" b="0" i="0" baseline="0" dirty="0" err="1" smtClean="0">
                          <a:latin typeface="Tahoma" pitchFamily="34" charset="0"/>
                          <a:ea typeface="Tahoma" pitchFamily="34" charset="0"/>
                          <a:cs typeface="Tahoma" pitchFamily="34" charset="0"/>
                        </a:rPr>
                        <a:t>PoE</a:t>
                      </a:r>
                      <a:r>
                        <a:rPr lang="en-US" sz="1400" b="0" i="0" baseline="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baseline="0" dirty="0" smtClean="0">
                          <a:latin typeface="Tahoma" pitchFamily="34" charset="0"/>
                          <a:ea typeface="Tahoma" pitchFamily="34" charset="0"/>
                          <a:cs typeface="Tahoma" pitchFamily="34" charset="0"/>
                        </a:rPr>
                        <a:t>105 W</a:t>
                      </a:r>
                    </a:p>
                  </a:txBody>
                  <a:tcPr anchor="ctr"/>
                </a:tc>
                <a:tc>
                  <a:txBody>
                    <a:bodyPr/>
                    <a:lstStyle/>
                    <a:p>
                      <a:pPr algn="ctr"/>
                      <a:r>
                        <a:rPr lang="en-US" sz="1400" b="0" i="0" dirty="0" smtClean="0">
                          <a:latin typeface="Tahoma" pitchFamily="34" charset="0"/>
                          <a:ea typeface="Tahoma" pitchFamily="34" charset="0"/>
                          <a:cs typeface="Tahoma" pitchFamily="34" charset="0"/>
                        </a:rPr>
                        <a:t>30</a:t>
                      </a:r>
                      <a:r>
                        <a:rPr lang="en-US" sz="1400" b="0" i="0" baseline="0" dirty="0" smtClean="0">
                          <a:latin typeface="Tahoma" pitchFamily="34" charset="0"/>
                          <a:ea typeface="Tahoma" pitchFamily="34" charset="0"/>
                          <a:cs typeface="Tahoma" pitchFamily="34" charset="0"/>
                        </a:rPr>
                        <a:t>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TPE-TG81g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8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105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62000">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TPE-TG160g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16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246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r h="732987">
                <a:tc>
                  <a:txBody>
                    <a:bodyPr/>
                    <a:lstStyle/>
                    <a:p>
                      <a:endParaRPr lang="en-US" sz="1400" b="0" dirty="0">
                        <a:latin typeface="Tahoma" pitchFamily="34" charset="0"/>
                        <a:ea typeface="Tahoma" pitchFamily="34" charset="0"/>
                        <a:cs typeface="Tahoma" pitchFamily="34" charset="0"/>
                      </a:endParaRPr>
                    </a:p>
                  </a:txBody>
                  <a:tcPr/>
                </a:tc>
                <a:tc>
                  <a:txBody>
                    <a:bodyPr/>
                    <a:lstStyle/>
                    <a:p>
                      <a:pPr algn="ctr"/>
                      <a:r>
                        <a:rPr lang="en-US" sz="1400" b="0" i="0" dirty="0" smtClean="0">
                          <a:latin typeface="Tahoma" pitchFamily="34" charset="0"/>
                          <a:ea typeface="Tahoma" pitchFamily="34" charset="0"/>
                          <a:cs typeface="Tahoma" pitchFamily="34" charset="0"/>
                        </a:rPr>
                        <a:t>TPE-TG240g</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24 x </a:t>
                      </a:r>
                      <a:r>
                        <a:rPr lang="en-US" sz="1400" b="0" i="0" dirty="0" err="1" smtClean="0">
                          <a:latin typeface="Tahoma" pitchFamily="34" charset="0"/>
                          <a:ea typeface="Tahoma" pitchFamily="34" charset="0"/>
                          <a:cs typeface="Tahoma" pitchFamily="34" charset="0"/>
                        </a:rPr>
                        <a:t>PoE</a:t>
                      </a:r>
                      <a:r>
                        <a:rPr lang="en-US" sz="1400" b="0" i="0" dirty="0" smtClean="0">
                          <a:latin typeface="Tahoma" pitchFamily="34" charset="0"/>
                          <a:ea typeface="Tahoma" pitchFamily="34" charset="0"/>
                          <a:cs typeface="Tahoma" pitchFamily="34" charset="0"/>
                        </a:rPr>
                        <a:t>+</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370 W</a:t>
                      </a:r>
                      <a:endParaRPr lang="en-US" sz="1400" b="0" i="0" dirty="0">
                        <a:latin typeface="Tahoma" pitchFamily="34" charset="0"/>
                        <a:ea typeface="Tahoma" pitchFamily="34" charset="0"/>
                        <a:cs typeface="Tahoma" pitchFamily="34" charset="0"/>
                      </a:endParaRPr>
                    </a:p>
                  </a:txBody>
                  <a:tcPr anchor="ctr"/>
                </a:tc>
                <a:tc>
                  <a:txBody>
                    <a:bodyPr/>
                    <a:lstStyle/>
                    <a:p>
                      <a:pPr algn="ctr"/>
                      <a:r>
                        <a:rPr lang="en-US" sz="1400" b="0" i="0" dirty="0" smtClean="0">
                          <a:latin typeface="Tahoma" pitchFamily="34" charset="0"/>
                          <a:ea typeface="Tahoma" pitchFamily="34" charset="0"/>
                          <a:cs typeface="Tahoma" pitchFamily="34" charset="0"/>
                        </a:rPr>
                        <a:t>30 W</a:t>
                      </a:r>
                      <a:endParaRPr lang="en-US" sz="1400" b="0" i="0" dirty="0">
                        <a:latin typeface="Tahoma" pitchFamily="34" charset="0"/>
                        <a:ea typeface="Tahoma" pitchFamily="34" charset="0"/>
                        <a:cs typeface="Tahoma" pitchFamily="34" charset="0"/>
                      </a:endParaRPr>
                    </a:p>
                  </a:txBody>
                  <a:tcPr anchor="ctr"/>
                </a:tc>
              </a:tr>
            </a:tbl>
          </a:graphicData>
        </a:graphic>
      </p:graphicFrame>
      <p:sp>
        <p:nvSpPr>
          <p:cNvPr id="11" name="Rectangle 10"/>
          <p:cNvSpPr/>
          <p:nvPr/>
        </p:nvSpPr>
        <p:spPr>
          <a:xfrm>
            <a:off x="6" y="86380"/>
            <a:ext cx="6781794" cy="523220"/>
          </a:xfrm>
          <a:prstGeom prst="rect">
            <a:avLst/>
          </a:prstGeom>
        </p:spPr>
        <p:txBody>
          <a:bodyPr wrap="square">
            <a:spAutoFit/>
          </a:bodyPr>
          <a:lstStyle/>
          <a:p>
            <a:pPr fontAlgn="auto">
              <a:spcBef>
                <a:spcPts val="0"/>
              </a:spcBef>
              <a:spcAft>
                <a:spcPts val="0"/>
              </a:spcAft>
              <a:defRPr/>
            </a:pP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Gigabit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Não</a:t>
            </a:r>
            <a:r>
              <a:rPr lang="en-US" sz="28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28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Administrável</a:t>
            </a:r>
            <a:endParaRPr lang="en-US" sz="2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2000" y="1523996"/>
            <a:ext cx="1143000" cy="624840"/>
          </a:xfrm>
          <a:prstGeom prst="rect">
            <a:avLst/>
          </a:prstGeom>
        </p:spPr>
      </p:pic>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58868" y="2312091"/>
            <a:ext cx="1282874" cy="609600"/>
          </a:xfrm>
          <a:prstGeom prst="rect">
            <a:avLst/>
          </a:prstGeom>
        </p:spPr>
      </p:pic>
      <p:pic>
        <p:nvPicPr>
          <p:cNvPr id="12" name="Picture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58868" y="3076599"/>
            <a:ext cx="1192062" cy="581001"/>
          </a:xfrm>
          <a:prstGeom prst="rect">
            <a:avLst/>
          </a:prstGeom>
        </p:spPr>
      </p:pic>
      <p:pic>
        <p:nvPicPr>
          <p:cNvPr id="13" name="Picture 1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09601" y="3810000"/>
            <a:ext cx="1371600" cy="657768"/>
          </a:xfrm>
          <a:prstGeom prst="rect">
            <a:avLst/>
          </a:prstGeom>
        </p:spPr>
      </p:pic>
      <p:pic>
        <p:nvPicPr>
          <p:cNvPr id="14" name="Picture 13"/>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54803" y="5321265"/>
            <a:ext cx="1600199" cy="622336"/>
          </a:xfrm>
          <a:prstGeom prst="rect">
            <a:avLst/>
          </a:prstGeom>
        </p:spPr>
      </p:pic>
      <p:pic>
        <p:nvPicPr>
          <p:cNvPr id="9" name="Picture 8" descr="tpe-tg160g.jpg"/>
          <p:cNvPicPr>
            <a:picLocks noChangeAspect="1"/>
          </p:cNvPicPr>
          <p:nvPr/>
        </p:nvPicPr>
        <p:blipFill>
          <a:blip r:embed="rId8" cstate="print"/>
          <a:srcRect t="28572" b="33333"/>
          <a:stretch>
            <a:fillRect/>
          </a:stretch>
        </p:blipFill>
        <p:spPr>
          <a:xfrm>
            <a:off x="609600" y="4601028"/>
            <a:ext cx="1524000" cy="580571"/>
          </a:xfrm>
          <a:prstGeom prst="rect">
            <a:avLst/>
          </a:prstGeom>
        </p:spPr>
      </p:pic>
    </p:spTree>
    <p:extLst>
      <p:ext uri="{BB962C8B-B14F-4D97-AF65-F5344CB8AC3E}">
        <p14:creationId xmlns="" xmlns:p14="http://schemas.microsoft.com/office/powerpoint/2010/main" val="1172143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18007" y="1143000"/>
            <a:ext cx="1885607" cy="1885607"/>
          </a:xfrm>
          <a:prstGeom prst="rect">
            <a:avLst/>
          </a:prstGeom>
        </p:spPr>
      </p:pic>
      <p:sp>
        <p:nvSpPr>
          <p:cNvPr id="2" name="Rectangle 1"/>
          <p:cNvSpPr/>
          <p:nvPr/>
        </p:nvSpPr>
        <p:spPr>
          <a:xfrm>
            <a:off x="437690" y="1604217"/>
            <a:ext cx="5818837" cy="830997"/>
          </a:xfrm>
          <a:prstGeom prst="rect">
            <a:avLst/>
          </a:prstGeom>
          <a:noFill/>
          <a:effectLst/>
        </p:spPr>
        <p:txBody>
          <a:bodyPr wrap="none" lIns="91440" tIns="45720" rIns="91440" bIns="45720">
            <a:spAutoFit/>
          </a:bodyPr>
          <a:lstStyle/>
          <a:p>
            <a:pPr algn="ctr"/>
            <a:r>
              <a:rPr lang="en-US" sz="4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O </a:t>
            </a:r>
            <a:r>
              <a:rPr lang="en-US" sz="48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que</a:t>
            </a:r>
            <a:r>
              <a:rPr lang="en-US" sz="4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rPr>
              <a:t> é Web Smart?</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0" endPos="35500" dir="5400000" sy="-90000" algn="bl" rotWithShape="0"/>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181600" y="4815934"/>
            <a:ext cx="3568217" cy="817120"/>
          </a:xfrm>
          <a:prstGeom prst="rect">
            <a:avLst/>
          </a:prstGeom>
        </p:spPr>
      </p:pic>
      <p:sp>
        <p:nvSpPr>
          <p:cNvPr id="10" name="Rectangle 9"/>
          <p:cNvSpPr/>
          <p:nvPr/>
        </p:nvSpPr>
        <p:spPr>
          <a:xfrm>
            <a:off x="6" y="6"/>
            <a:ext cx="6781794" cy="769441"/>
          </a:xfrm>
          <a:prstGeom prst="rect">
            <a:avLst/>
          </a:prstGeom>
        </p:spPr>
        <p:txBody>
          <a:bodyPr wrap="square">
            <a:spAutoFit/>
          </a:bodyPr>
          <a:lstStyle/>
          <a:p>
            <a:pPr fontAlgn="auto">
              <a:spcBef>
                <a:spcPts val="0"/>
              </a:spcBef>
              <a:spcAft>
                <a:spcPts val="0"/>
              </a:spcAft>
              <a:defRPr/>
            </a:pPr>
            <a:r>
              <a:rPr lang="en-US" sz="44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a:t>
            </a:r>
            <a:endParaRPr lang="en-US" sz="44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3"/>
          <p:cNvSpPr/>
          <p:nvPr/>
        </p:nvSpPr>
        <p:spPr>
          <a:xfrm>
            <a:off x="-76200" y="3028607"/>
            <a:ext cx="8610600" cy="1652760"/>
          </a:xfrm>
          <a:prstGeom prst="rect">
            <a:avLst/>
          </a:prstGeom>
        </p:spPr>
        <p:txBody>
          <a:bodyPr wrap="square">
            <a:spAutoFit/>
          </a:bodyPr>
          <a:lstStyle/>
          <a:p>
            <a:pPr marL="800100" lvl="1" indent="-342900">
              <a:lnSpc>
                <a:spcPct val="90000"/>
              </a:lnSpc>
              <a:spcBef>
                <a:spcPts val="600"/>
              </a:spcBef>
              <a:buFont typeface="Wingdings" panose="05000000000000000000" pitchFamily="2" charset="2"/>
              <a:buChar char="§"/>
            </a:pPr>
            <a:r>
              <a:rPr lang="en-US" sz="2400" dirty="0" smtClean="0">
                <a:latin typeface="Tahoma" pitchFamily="34" charset="0"/>
                <a:ea typeface="Tahoma" pitchFamily="34" charset="0"/>
                <a:cs typeface="Tahoma" pitchFamily="34" charset="0"/>
              </a:rPr>
              <a:t>É </a:t>
            </a:r>
            <a:r>
              <a:rPr lang="en-US" sz="2400" dirty="0" err="1" smtClean="0">
                <a:latin typeface="Tahoma" pitchFamily="34" charset="0"/>
                <a:ea typeface="Tahoma" pitchFamily="34" charset="0"/>
                <a:cs typeface="Tahoma" pitchFamily="34" charset="0"/>
              </a:rPr>
              <a:t>uma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opção</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econômica</a:t>
            </a:r>
            <a:r>
              <a:rPr lang="en-US" sz="2400" dirty="0" smtClean="0">
                <a:latin typeface="Tahoma" pitchFamily="34" charset="0"/>
                <a:ea typeface="Tahoma" pitchFamily="34" charset="0"/>
                <a:cs typeface="Tahoma" pitchFamily="34" charset="0"/>
              </a:rPr>
              <a:t> de Switch </a:t>
            </a:r>
            <a:r>
              <a:rPr lang="en-US" sz="2400" dirty="0" err="1" smtClean="0">
                <a:latin typeface="Tahoma" pitchFamily="34" charset="0"/>
                <a:ea typeface="Tahoma" pitchFamily="34" charset="0"/>
                <a:cs typeface="Tahoma" pitchFamily="34" charset="0"/>
              </a:rPr>
              <a:t>Gerenciável</a:t>
            </a:r>
            <a:endParaRPr lang="en-US" sz="2400" dirty="0" smtClean="0">
              <a:latin typeface="Tahoma" pitchFamily="34" charset="0"/>
              <a:ea typeface="Tahoma" pitchFamily="34" charset="0"/>
              <a:cs typeface="Tahoma" pitchFamily="34" charset="0"/>
            </a:endParaRP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Associa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Gerenciamento</a:t>
            </a:r>
            <a:r>
              <a:rPr lang="en-US" sz="2400" dirty="0" smtClean="0">
                <a:latin typeface="Tahoma" pitchFamily="34" charset="0"/>
                <a:ea typeface="Tahoma" pitchFamily="34" charset="0"/>
                <a:cs typeface="Tahoma" pitchFamily="34" charset="0"/>
              </a:rPr>
              <a:t> IP com Interface Web</a:t>
            </a:r>
            <a:endParaRPr lang="en-US" sz="2400" dirty="0">
              <a:latin typeface="Tahoma" pitchFamily="34" charset="0"/>
              <a:ea typeface="Tahoma" pitchFamily="34" charset="0"/>
              <a:cs typeface="Tahoma" pitchFamily="34" charset="0"/>
            </a:endParaRP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Suporta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Funções</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Avançadas</a:t>
            </a:r>
            <a:r>
              <a:rPr lang="en-US" sz="2400" dirty="0" smtClean="0">
                <a:latin typeface="Tahoma" pitchFamily="34" charset="0"/>
                <a:ea typeface="Tahoma" pitchFamily="34" charset="0"/>
                <a:cs typeface="Tahoma" pitchFamily="34" charset="0"/>
              </a:rPr>
              <a:t> de </a:t>
            </a:r>
            <a:r>
              <a:rPr lang="en-US" sz="2400" dirty="0" err="1" smtClean="0">
                <a:latin typeface="Tahoma" pitchFamily="34" charset="0"/>
                <a:ea typeface="Tahoma" pitchFamily="34" charset="0"/>
                <a:cs typeface="Tahoma" pitchFamily="34" charset="0"/>
              </a:rPr>
              <a:t>Gerenciamento</a:t>
            </a:r>
            <a:r>
              <a:rPr lang="en-US" sz="2400" dirty="0" smtClean="0">
                <a:latin typeface="Tahoma" pitchFamily="34" charset="0"/>
                <a:ea typeface="Tahoma" pitchFamily="34" charset="0"/>
                <a:cs typeface="Tahoma" pitchFamily="34" charset="0"/>
              </a:rPr>
              <a:t> (L2)</a:t>
            </a:r>
          </a:p>
          <a:p>
            <a:pPr marL="800100" lvl="1" indent="-342900">
              <a:lnSpc>
                <a:spcPct val="90000"/>
              </a:lnSpc>
              <a:spcBef>
                <a:spcPts val="600"/>
              </a:spcBef>
              <a:buFont typeface="Wingdings" panose="05000000000000000000" pitchFamily="2" charset="2"/>
              <a:buChar char="§"/>
            </a:pPr>
            <a:r>
              <a:rPr lang="en-US" sz="2400" dirty="0" err="1" smtClean="0">
                <a:latin typeface="Tahoma" pitchFamily="34" charset="0"/>
                <a:ea typeface="Tahoma" pitchFamily="34" charset="0"/>
                <a:cs typeface="Tahoma" pitchFamily="34" charset="0"/>
              </a:rPr>
              <a:t>Possui</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Entradas</a:t>
            </a:r>
            <a:r>
              <a:rPr lang="en-US" sz="2400" dirty="0" smtClean="0">
                <a:latin typeface="Tahoma" pitchFamily="34" charset="0"/>
                <a:ea typeface="Tahoma" pitchFamily="34" charset="0"/>
                <a:cs typeface="Tahoma" pitchFamily="34" charset="0"/>
              </a:rPr>
              <a:t> SFP / Mini-GBIC </a:t>
            </a:r>
            <a:r>
              <a:rPr lang="en-US" sz="2400" dirty="0" err="1" smtClean="0">
                <a:latin typeface="Tahoma" pitchFamily="34" charset="0"/>
                <a:ea typeface="Tahoma" pitchFamily="34" charset="0"/>
                <a:cs typeface="Tahoma" pitchFamily="34" charset="0"/>
              </a:rPr>
              <a:t>para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Fibra</a:t>
            </a:r>
            <a:r>
              <a:rPr lang="en-US" sz="2400" dirty="0" smtClean="0">
                <a:latin typeface="Tahoma" pitchFamily="34" charset="0"/>
                <a:ea typeface="Tahoma" pitchFamily="34" charset="0"/>
                <a:cs typeface="Tahoma" pitchFamily="34" charset="0"/>
              </a:rPr>
              <a:t> </a:t>
            </a:r>
            <a:r>
              <a:rPr lang="en-US" sz="2400" dirty="0" err="1" smtClean="0">
                <a:latin typeface="Tahoma" pitchFamily="34" charset="0"/>
                <a:ea typeface="Tahoma" pitchFamily="34" charset="0"/>
                <a:cs typeface="Tahoma" pitchFamily="34" charset="0"/>
              </a:rPr>
              <a:t>Ótica</a:t>
            </a:r>
            <a:endParaRPr lang="en-US" sz="2400" dirty="0">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5020608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1954" y="1962219"/>
          <a:ext cx="9015846" cy="2777182"/>
        </p:xfrm>
        <a:graphic>
          <a:graphicData uri="http://schemas.openxmlformats.org/drawingml/2006/table">
            <a:tbl>
              <a:tblPr>
                <a:tableStyleId>{3C2FFA5D-87B4-456A-9821-1D502468CF0F}</a:tableStyleId>
              </a:tblPr>
              <a:tblGrid>
                <a:gridCol w="3072246"/>
                <a:gridCol w="2938318"/>
                <a:gridCol w="3005282"/>
              </a:tblGrid>
              <a:tr h="341493">
                <a:tc>
                  <a:txBody>
                    <a:bodyPr/>
                    <a:lstStyle/>
                    <a:p>
                      <a:pPr algn="ctr"/>
                      <a:r>
                        <a:rPr lang="en-US" b="1" dirty="0" smtClean="0"/>
                        <a:t>TPE-224WS</a:t>
                      </a:r>
                      <a:endParaRPr lang="en-US" b="1" dirty="0"/>
                    </a:p>
                  </a:txBody>
                  <a:tcPr/>
                </a:tc>
                <a:tc>
                  <a:txBody>
                    <a:bodyPr/>
                    <a:lstStyle/>
                    <a:p>
                      <a:pPr algn="ctr"/>
                      <a:r>
                        <a:rPr lang="en-US" b="1" dirty="0" smtClean="0"/>
                        <a:t>TPE-2840WS</a:t>
                      </a:r>
                      <a:endParaRPr lang="en-US" b="1" dirty="0"/>
                    </a:p>
                  </a:txBody>
                  <a:tcPr/>
                </a:tc>
                <a:tc>
                  <a:txBody>
                    <a:bodyPr/>
                    <a:lstStyle/>
                    <a:p>
                      <a:pPr algn="ctr"/>
                      <a:r>
                        <a:rPr lang="en-US" b="1" dirty="0" smtClean="0"/>
                        <a:t>TPE-4840WS</a:t>
                      </a:r>
                      <a:endParaRPr lang="en-US" b="1" dirty="0"/>
                    </a:p>
                  </a:txBody>
                  <a:tcPr/>
                </a:tc>
              </a:tr>
              <a:tr h="597612">
                <a:tc>
                  <a:txBody>
                    <a:bodyPr/>
                    <a:lstStyle/>
                    <a:p>
                      <a:r>
                        <a:rPr lang="en-US" dirty="0" smtClean="0"/>
                        <a:t>24 x </a:t>
                      </a:r>
                      <a:r>
                        <a:rPr lang="en-US" dirty="0" err="1" smtClean="0"/>
                        <a:t>Portas</a:t>
                      </a:r>
                      <a:r>
                        <a:rPr lang="en-US" dirty="0" smtClean="0"/>
                        <a:t> Fast Ethernet</a:t>
                      </a:r>
                      <a:r>
                        <a:rPr lang="en-US" baseline="0" dirty="0" smtClean="0"/>
                        <a:t> </a:t>
                      </a:r>
                      <a:r>
                        <a:rPr lang="en-US" dirty="0" err="1" smtClean="0"/>
                        <a:t>PoE</a:t>
                      </a:r>
                      <a:r>
                        <a:rPr lang="en-US" dirty="0" smtClean="0"/>
                        <a:t> </a:t>
                      </a:r>
                    </a:p>
                    <a:p>
                      <a:r>
                        <a:rPr lang="en-US" dirty="0" smtClean="0"/>
                        <a:t>(</a:t>
                      </a:r>
                      <a:r>
                        <a:rPr lang="en-US" dirty="0" err="1" smtClean="0"/>
                        <a:t>Portas</a:t>
                      </a:r>
                      <a:r>
                        <a:rPr lang="en-US" dirty="0" smtClean="0"/>
                        <a:t> 1-4 </a:t>
                      </a:r>
                      <a:r>
                        <a:rPr lang="en-US" dirty="0" err="1" smtClean="0"/>
                        <a:t>PoE</a:t>
                      </a:r>
                      <a:r>
                        <a:rPr lang="en-US" dirty="0" smtClean="0"/>
                        <a:t>+, 5-24 </a:t>
                      </a:r>
                      <a:r>
                        <a:rPr lang="en-US" dirty="0" err="1" smtClean="0"/>
                        <a:t>PoE</a:t>
                      </a:r>
                      <a:r>
                        <a:rPr lang="en-US" dirty="0" smtClean="0"/>
                        <a:t>)</a:t>
                      </a:r>
                      <a:endParaRPr lang="en-US" dirty="0"/>
                    </a:p>
                  </a:txBody>
                  <a:tcPr/>
                </a:tc>
                <a:tc>
                  <a:txBody>
                    <a:bodyPr/>
                    <a:lstStyle/>
                    <a:p>
                      <a:r>
                        <a:rPr lang="en-US" dirty="0" smtClean="0"/>
                        <a:t>24 x </a:t>
                      </a:r>
                      <a:r>
                        <a:rPr lang="en-US" dirty="0" err="1" smtClean="0"/>
                        <a:t>Portas</a:t>
                      </a:r>
                      <a:r>
                        <a:rPr lang="en-US" dirty="0" smtClean="0"/>
                        <a:t> Gigabit </a:t>
                      </a:r>
                      <a:r>
                        <a:rPr lang="en-US" dirty="0" err="1" smtClean="0"/>
                        <a:t>PoE</a:t>
                      </a:r>
                      <a:r>
                        <a:rPr lang="en-US" dirty="0" smtClean="0"/>
                        <a:t> </a:t>
                      </a:r>
                    </a:p>
                    <a:p>
                      <a:r>
                        <a:rPr lang="en-US" dirty="0" smtClean="0"/>
                        <a:t>(</a:t>
                      </a:r>
                      <a:r>
                        <a:rPr lang="en-US" dirty="0" err="1" smtClean="0"/>
                        <a:t>Portas</a:t>
                      </a:r>
                      <a:r>
                        <a:rPr lang="en-US" dirty="0" smtClean="0"/>
                        <a:t> 1-4 </a:t>
                      </a:r>
                      <a:r>
                        <a:rPr lang="en-US" dirty="0" err="1" smtClean="0"/>
                        <a:t>PoE</a:t>
                      </a:r>
                      <a:r>
                        <a:rPr lang="en-US" dirty="0" smtClean="0"/>
                        <a:t>+, 5-24 </a:t>
                      </a:r>
                      <a:r>
                        <a:rPr lang="en-US" dirty="0" err="1" smtClean="0"/>
                        <a:t>PoE</a:t>
                      </a: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24 x </a:t>
                      </a:r>
                      <a:r>
                        <a:rPr lang="en-US" dirty="0" err="1" smtClean="0"/>
                        <a:t>Portas</a:t>
                      </a:r>
                      <a:r>
                        <a:rPr lang="en-US" dirty="0" smtClean="0"/>
                        <a:t> Gigabit </a:t>
                      </a:r>
                      <a:r>
                        <a:rPr lang="en-US" dirty="0" err="1" smtClean="0"/>
                        <a:t>PoE</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Portas</a:t>
                      </a:r>
                      <a:r>
                        <a:rPr lang="en-US" dirty="0" smtClean="0"/>
                        <a:t> 1-12 </a:t>
                      </a:r>
                      <a:r>
                        <a:rPr lang="en-US" dirty="0" err="1" smtClean="0"/>
                        <a:t>PoE</a:t>
                      </a:r>
                      <a:r>
                        <a:rPr lang="en-US" dirty="0" smtClean="0"/>
                        <a:t>+, 13-24 </a:t>
                      </a:r>
                      <a:r>
                        <a:rPr lang="en-US" dirty="0" err="1" smtClean="0"/>
                        <a:t>PoE</a:t>
                      </a:r>
                      <a:r>
                        <a:rPr lang="en-US" dirty="0" smtClean="0"/>
                        <a:t>)</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a:t>
                      </a:r>
                      <a:r>
                        <a:rPr lang="en-US" baseline="0" dirty="0" smtClean="0"/>
                        <a:t> x </a:t>
                      </a:r>
                      <a:r>
                        <a:rPr lang="en-US" dirty="0" err="1" smtClean="0"/>
                        <a:t>Portas</a:t>
                      </a:r>
                      <a:r>
                        <a:rPr lang="en-US" dirty="0" smtClean="0"/>
                        <a:t> Gigabit Ethernet </a:t>
                      </a:r>
                      <a:r>
                        <a:rPr lang="en-US" baseline="0" dirty="0" err="1" smtClean="0"/>
                        <a:t>sem</a:t>
                      </a:r>
                      <a:r>
                        <a:rPr lang="en-US" baseline="0" dirty="0" smtClean="0"/>
                        <a:t> </a:t>
                      </a:r>
                      <a:r>
                        <a:rPr lang="en-US" dirty="0" err="1" smtClean="0"/>
                        <a:t>PoE</a:t>
                      </a:r>
                      <a:r>
                        <a:rPr lang="en-US" dirty="0" smtClean="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24 x </a:t>
                      </a:r>
                      <a:r>
                        <a:rPr lang="en-US" dirty="0" err="1" smtClean="0"/>
                        <a:t>Portas</a:t>
                      </a:r>
                      <a:r>
                        <a:rPr lang="en-US" dirty="0" smtClean="0"/>
                        <a:t> Gigabit Ethernet </a:t>
                      </a:r>
                      <a:r>
                        <a:rPr lang="en-US" baseline="0" dirty="0" err="1" smtClean="0"/>
                        <a:t>sem</a:t>
                      </a:r>
                      <a:r>
                        <a:rPr lang="en-US" baseline="0" dirty="0" smtClean="0"/>
                        <a:t> </a:t>
                      </a:r>
                      <a:r>
                        <a:rPr lang="en-US" baseline="0" dirty="0" err="1" smtClean="0"/>
                        <a:t>PoE</a:t>
                      </a:r>
                      <a:r>
                        <a:rPr lang="en-US" dirty="0" smtClean="0"/>
                        <a:t> </a:t>
                      </a:r>
                    </a:p>
                  </a:txBody>
                  <a:tcPr/>
                </a:tc>
              </a:tr>
              <a:tr h="4911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x </a:t>
                      </a:r>
                      <a:r>
                        <a:rPr lang="en-US" dirty="0" err="1" smtClean="0"/>
                        <a:t>entradas</a:t>
                      </a:r>
                      <a:r>
                        <a:rPr lang="en-US" dirty="0" smtClean="0"/>
                        <a:t> SFP </a:t>
                      </a:r>
                      <a:r>
                        <a:rPr lang="en-US" dirty="0" err="1" smtClean="0"/>
                        <a:t>compartilhadas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x </a:t>
                      </a:r>
                      <a:r>
                        <a:rPr lang="en-US" dirty="0" err="1" smtClean="0"/>
                        <a:t>entradas</a:t>
                      </a:r>
                      <a:r>
                        <a:rPr lang="en-US" dirty="0" smtClean="0"/>
                        <a:t> SFP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x </a:t>
                      </a:r>
                      <a:r>
                        <a:rPr lang="en-US" dirty="0" err="1" smtClean="0"/>
                        <a:t>entradas</a:t>
                      </a:r>
                      <a:r>
                        <a:rPr lang="en-US" dirty="0" smtClean="0"/>
                        <a:t> </a:t>
                      </a:r>
                      <a:r>
                        <a:rPr lang="en-US" baseline="0" dirty="0" smtClean="0"/>
                        <a:t>SFP </a:t>
                      </a:r>
                      <a:r>
                        <a:rPr lang="en-US" baseline="0" dirty="0" err="1" smtClean="0"/>
                        <a:t>compartilhadas</a:t>
                      </a:r>
                      <a:endParaRPr lang="en-US" dirty="0" smtClean="0"/>
                    </a:p>
                  </a:txBody>
                  <a:tcPr/>
                </a:tc>
              </a:tr>
              <a:tr h="491182">
                <a:tc>
                  <a:txBody>
                    <a:bodyPr/>
                    <a:lstStyle/>
                    <a:p>
                      <a:r>
                        <a:rPr lang="en-US" dirty="0" err="1" smtClean="0"/>
                        <a:t>Provisão</a:t>
                      </a:r>
                      <a:r>
                        <a:rPr lang="en-US" dirty="0" smtClean="0"/>
                        <a:t> </a:t>
                      </a:r>
                      <a:r>
                        <a:rPr lang="en-US" dirty="0" err="1" smtClean="0"/>
                        <a:t>PoE</a:t>
                      </a:r>
                      <a:r>
                        <a:rPr lang="en-US" dirty="0" smtClean="0"/>
                        <a:t>:</a:t>
                      </a:r>
                      <a:r>
                        <a:rPr lang="en-US" baseline="0" dirty="0" smtClean="0"/>
                        <a:t> 193 Watts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a:t>
                      </a:r>
                      <a:r>
                        <a:rPr lang="en-US" baseline="0" dirty="0" smtClean="0"/>
                        <a:t> 185 Watts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Provisão</a:t>
                      </a:r>
                      <a:r>
                        <a:rPr lang="en-US" dirty="0" smtClean="0"/>
                        <a:t> </a:t>
                      </a:r>
                      <a:r>
                        <a:rPr lang="en-US" dirty="0" err="1" smtClean="0"/>
                        <a:t>PoE</a:t>
                      </a:r>
                      <a:r>
                        <a:rPr lang="en-US" dirty="0" smtClean="0"/>
                        <a:t>: 370 Watts</a:t>
                      </a:r>
                    </a:p>
                  </a:txBody>
                  <a:tcPr/>
                </a:tc>
              </a:tr>
            </a:tbl>
          </a:graphicData>
        </a:graphic>
      </p:graphicFrame>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2400" y="1221803"/>
            <a:ext cx="2743200" cy="621792"/>
          </a:xfrm>
          <a:prstGeom prst="rect">
            <a:avLst/>
          </a:prstGeom>
        </p:spPr>
      </p:pic>
      <p:pic>
        <p:nvPicPr>
          <p:cNvPr id="5" name="Picture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76600" y="1219200"/>
            <a:ext cx="2514600" cy="600025"/>
          </a:xfrm>
          <a:prstGeom prst="rect">
            <a:avLst/>
          </a:prstGeom>
        </p:spPr>
      </p:pic>
      <p:pic>
        <p:nvPicPr>
          <p:cNvPr id="6" name="Picture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151418" y="1197433"/>
            <a:ext cx="2667000" cy="621792"/>
          </a:xfrm>
          <a:prstGeom prst="rect">
            <a:avLst/>
          </a:prstGeom>
        </p:spPr>
      </p:pic>
      <p:sp>
        <p:nvSpPr>
          <p:cNvPr id="7" name="Rectangle 6"/>
          <p:cNvSpPr/>
          <p:nvPr/>
        </p:nvSpPr>
        <p:spPr>
          <a:xfrm>
            <a:off x="6" y="6"/>
            <a:ext cx="6541807" cy="646331"/>
          </a:xfrm>
          <a:prstGeom prst="rect">
            <a:avLst/>
          </a:prstGeom>
        </p:spPr>
        <p:txBody>
          <a:bodyPr wrap="square">
            <a:spAutoFit/>
          </a:bodyPr>
          <a:lstStyle/>
          <a:p>
            <a:pPr fontAlgn="auto">
              <a:spcBef>
                <a:spcPts val="0"/>
              </a:spcBef>
              <a:spcAft>
                <a:spcPts val="0"/>
              </a:spcAft>
              <a:defRPr/>
            </a:pPr>
            <a:r>
              <a:rPr lang="en-US" sz="3600" b="1" dirty="0"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Web Smart </a:t>
            </a:r>
            <a:r>
              <a:rPr lang="en-US" sz="3600" b="1" dirty="0" err="1" smtClean="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endParaRPr lang="en-US" sz="36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582740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16003</TotalTime>
  <Words>1274</Words>
  <Application>Microsoft Office PowerPoint</Application>
  <PresentationFormat>On-screen Show (4:3)</PresentationFormat>
  <Paragraphs>283</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Hernandez</dc:creator>
  <cp:lastModifiedBy>jo</cp:lastModifiedBy>
  <cp:revision>877</cp:revision>
  <cp:lastPrinted>2011-11-17T21:09:40Z</cp:lastPrinted>
  <dcterms:created xsi:type="dcterms:W3CDTF">2011-02-01T01:10:30Z</dcterms:created>
  <dcterms:modified xsi:type="dcterms:W3CDTF">2015-03-09T20:11:09Z</dcterms:modified>
</cp:coreProperties>
</file>